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5.xml"/>
  <Override ContentType="application/vnd.ms-office.chartcolorstyle+xml" PartName="/ppt/charts/colors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3.xml"/>
  <Override ContentType="application/vnd.openxmlformats-officedocument.drawingml.chart+xml" PartName="/ppt/charts/chart2.xml"/>
  <Override ContentType="application/vnd.openxmlformats-officedocument.drawingml.chart+xml" PartName="/ppt/charts/chart5.xml"/>
  <Override ContentType="application/vnd.openxmlformats-officedocument.drawingml.chart+xml" PartName="/ppt/charts/chart4.xml"/>
  <Override ContentType="application/vnd.openxmlformats-officedocument.drawingml.chart+xml" PartName="/ppt/charts/chart1.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1.xml"/>
  <Override ContentType="application/vnd.ms-office.chartstyle+xml" PartName="/ppt/charts/style2.xml"/>
  <Override ContentType="application/vnd.openxmlformats-officedocument.presentationml.presProps+xml" PartName="/ppt/pres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4" roundtripDataSignature="AMtx7miGu58QfOL4VLVWALRCanrudnN4f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customschemas.google.com/relationships/presentationmetadata" Target="metadata"/><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aclawlor/Library/CloudStorage/Dropbox/A&amp;E%20Collaboration/SCC%20Support/Data/2025%20RM%20Analysis/Runnymede%20Analysis%20(Feb%207,%202025).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aclawlor/Library/CloudStorage/Dropbox/A&amp;E%20Collaboration/SCC%20Support/Data/2025%20RM%20Analysis/Runnymede%20Analysis%20(Feb%204,%202025).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aclawlor/Library/CloudStorage/Dropbox/A&amp;E%20Collaboration/SCC%20Support/Data/2025%20RM%20Analysis/Runnymede%20Analysis%20(Feb%204,%202025).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Users/aclawlor/Library/CloudStorage/Dropbox/A&amp;E%20Collaboration/SCC%20Support/Data/2025%20RM%20Analysis/Runnymede%20Analysis%20(Feb%207,%202025).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Users/aclawlor/Library/CloudStorage/Dropbox/A&amp;E%20Collaboration/SCC%20Support/Data/2025%20RM%20Analysis/Runnymede%20Analysis%20(Feb%207,%20202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Confidence!$A$26</c:f>
              <c:strCache>
                <c:ptCount val="1"/>
                <c:pt idx="0">
                  <c:v>None/Not much</c:v>
                </c:pt>
              </c:strCache>
            </c:strRef>
          </c:tx>
          <c:spPr>
            <a:ln w="41275" cap="rnd">
              <a:solidFill>
                <a:schemeClr val="accent5"/>
              </a:solidFill>
              <a:round/>
            </a:ln>
            <a:effectLst/>
          </c:spPr>
          <c:marker>
            <c:symbol val="none"/>
          </c:marker>
          <c:cat>
            <c:numRef>
              <c:f>Confidence!$B$25:$J$25</c:f>
              <c:numCache>
                <c:formatCode>General</c:formatCode>
                <c:ptCount val="9"/>
                <c:pt idx="0">
                  <c:v>1997</c:v>
                </c:pt>
                <c:pt idx="1">
                  <c:v>2000</c:v>
                </c:pt>
                <c:pt idx="2">
                  <c:v>2004</c:v>
                </c:pt>
                <c:pt idx="3">
                  <c:v>2008</c:v>
                </c:pt>
                <c:pt idx="4">
                  <c:v>2011</c:v>
                </c:pt>
                <c:pt idx="5">
                  <c:v>2015</c:v>
                </c:pt>
                <c:pt idx="6">
                  <c:v>2019</c:v>
                </c:pt>
                <c:pt idx="7">
                  <c:v>2021</c:v>
                </c:pt>
                <c:pt idx="8">
                  <c:v>2023</c:v>
                </c:pt>
              </c:numCache>
            </c:numRef>
          </c:cat>
          <c:val>
            <c:numRef>
              <c:f>Confidence!$B$26:$J$26</c:f>
              <c:numCache>
                <c:formatCode>General</c:formatCode>
                <c:ptCount val="9"/>
                <c:pt idx="0">
                  <c:v>40.43</c:v>
                </c:pt>
                <c:pt idx="1">
                  <c:v>30.91</c:v>
                </c:pt>
                <c:pt idx="2">
                  <c:v>35.39</c:v>
                </c:pt>
                <c:pt idx="3">
                  <c:v>20.91</c:v>
                </c:pt>
                <c:pt idx="4">
                  <c:v>30.23</c:v>
                </c:pt>
                <c:pt idx="5">
                  <c:v>22.88</c:v>
                </c:pt>
                <c:pt idx="6">
                  <c:v>46.53</c:v>
                </c:pt>
                <c:pt idx="7">
                  <c:v>46.400000000000006</c:v>
                </c:pt>
                <c:pt idx="8">
                  <c:v>41.069999999999993</c:v>
                </c:pt>
              </c:numCache>
            </c:numRef>
          </c:val>
          <c:smooth val="0"/>
          <c:extLst>
            <c:ext xmlns:c16="http://schemas.microsoft.com/office/drawing/2014/chart" uri="{C3380CC4-5D6E-409C-BE32-E72D297353CC}">
              <c16:uniqueId val="{00000000-A5DE-264E-87C7-A11C76E314FC}"/>
            </c:ext>
          </c:extLst>
        </c:ser>
        <c:ser>
          <c:idx val="1"/>
          <c:order val="1"/>
          <c:tx>
            <c:strRef>
              <c:f>Confidence!$A$27</c:f>
              <c:strCache>
                <c:ptCount val="1"/>
                <c:pt idx="0">
                  <c:v>Quite a lot/Great deal</c:v>
                </c:pt>
              </c:strCache>
            </c:strRef>
          </c:tx>
          <c:spPr>
            <a:ln w="38100" cap="rnd">
              <a:solidFill>
                <a:schemeClr val="accent6"/>
              </a:solidFill>
              <a:round/>
            </a:ln>
            <a:effectLst/>
          </c:spPr>
          <c:marker>
            <c:symbol val="none"/>
          </c:marker>
          <c:cat>
            <c:numRef>
              <c:f>Confidence!$B$25:$J$25</c:f>
              <c:numCache>
                <c:formatCode>General</c:formatCode>
                <c:ptCount val="9"/>
                <c:pt idx="0">
                  <c:v>1997</c:v>
                </c:pt>
                <c:pt idx="1">
                  <c:v>2000</c:v>
                </c:pt>
                <c:pt idx="2">
                  <c:v>2004</c:v>
                </c:pt>
                <c:pt idx="3">
                  <c:v>2008</c:v>
                </c:pt>
                <c:pt idx="4">
                  <c:v>2011</c:v>
                </c:pt>
                <c:pt idx="5">
                  <c:v>2015</c:v>
                </c:pt>
                <c:pt idx="6">
                  <c:v>2019</c:v>
                </c:pt>
                <c:pt idx="7">
                  <c:v>2021</c:v>
                </c:pt>
                <c:pt idx="8">
                  <c:v>2023</c:v>
                </c:pt>
              </c:numCache>
            </c:numRef>
          </c:cat>
          <c:val>
            <c:numRef>
              <c:f>Confidence!$B$27:$J$27</c:f>
              <c:numCache>
                <c:formatCode>General</c:formatCode>
                <c:ptCount val="9"/>
                <c:pt idx="0">
                  <c:v>59.569999999999993</c:v>
                </c:pt>
                <c:pt idx="1">
                  <c:v>69.099999999999994</c:v>
                </c:pt>
                <c:pt idx="2">
                  <c:v>64.599999999999994</c:v>
                </c:pt>
                <c:pt idx="3">
                  <c:v>79.08</c:v>
                </c:pt>
                <c:pt idx="4">
                  <c:v>69.77</c:v>
                </c:pt>
                <c:pt idx="5">
                  <c:v>77.12</c:v>
                </c:pt>
                <c:pt idx="6">
                  <c:v>53.459999999999994</c:v>
                </c:pt>
                <c:pt idx="7">
                  <c:v>53.59</c:v>
                </c:pt>
                <c:pt idx="8">
                  <c:v>58.93</c:v>
                </c:pt>
              </c:numCache>
            </c:numRef>
          </c:val>
          <c:smooth val="0"/>
          <c:extLst>
            <c:ext xmlns:c16="http://schemas.microsoft.com/office/drawing/2014/chart" uri="{C3380CC4-5D6E-409C-BE32-E72D297353CC}">
              <c16:uniqueId val="{00000001-A5DE-264E-87C7-A11C76E314FC}"/>
            </c:ext>
          </c:extLst>
        </c:ser>
        <c:dLbls>
          <c:showLegendKey val="0"/>
          <c:showVal val="0"/>
          <c:showCatName val="0"/>
          <c:showSerName val="0"/>
          <c:showPercent val="0"/>
          <c:showBubbleSize val="0"/>
        </c:dLbls>
        <c:smooth val="0"/>
        <c:axId val="561415264"/>
        <c:axId val="1332794752"/>
      </c:lineChart>
      <c:catAx>
        <c:axId val="561415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1332794752"/>
        <c:crosses val="autoZero"/>
        <c:auto val="1"/>
        <c:lblAlgn val="ctr"/>
        <c:lblOffset val="100"/>
        <c:noMultiLvlLbl val="0"/>
      </c:catAx>
      <c:valAx>
        <c:axId val="1332794752"/>
        <c:scaling>
          <c:orientation val="minMax"/>
          <c:max val="8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r>
                  <a:rPr lang="en-US"/>
                  <a:t>% Respondents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title>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561415264"/>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Avenir Book" panose="02000503020000020003" pitchFamily="2"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Confidence!$A$8</c:f>
              <c:strCache>
                <c:ptCount val="1"/>
                <c:pt idx="0">
                  <c:v>None</c:v>
                </c:pt>
              </c:strCache>
            </c:strRef>
          </c:tx>
          <c:spPr>
            <a:solidFill>
              <a:schemeClr val="accent6"/>
            </a:solidFill>
            <a:ln>
              <a:noFill/>
            </a:ln>
            <a:effectLst/>
          </c:spPr>
          <c:invertIfNegative val="0"/>
          <c:cat>
            <c:numRef>
              <c:f>Confidence!$B$7:$J$7</c:f>
              <c:numCache>
                <c:formatCode>General</c:formatCode>
                <c:ptCount val="9"/>
                <c:pt idx="0">
                  <c:v>1997</c:v>
                </c:pt>
                <c:pt idx="1">
                  <c:v>2000</c:v>
                </c:pt>
                <c:pt idx="2">
                  <c:v>2004</c:v>
                </c:pt>
                <c:pt idx="3">
                  <c:v>2008</c:v>
                </c:pt>
                <c:pt idx="4">
                  <c:v>2011</c:v>
                </c:pt>
                <c:pt idx="5">
                  <c:v>2015</c:v>
                </c:pt>
                <c:pt idx="6">
                  <c:v>2019</c:v>
                </c:pt>
                <c:pt idx="7">
                  <c:v>2021</c:v>
                </c:pt>
                <c:pt idx="8">
                  <c:v>2023</c:v>
                </c:pt>
              </c:numCache>
            </c:numRef>
          </c:cat>
          <c:val>
            <c:numRef>
              <c:f>Confidence!$B$8:$J$8</c:f>
              <c:numCache>
                <c:formatCode>General</c:formatCode>
                <c:ptCount val="9"/>
                <c:pt idx="0">
                  <c:v>5.75</c:v>
                </c:pt>
                <c:pt idx="1">
                  <c:v>5.73</c:v>
                </c:pt>
                <c:pt idx="2">
                  <c:v>7.37</c:v>
                </c:pt>
                <c:pt idx="3">
                  <c:v>3.48</c:v>
                </c:pt>
                <c:pt idx="4">
                  <c:v>4.7699999999999996</c:v>
                </c:pt>
                <c:pt idx="5">
                  <c:v>2.89</c:v>
                </c:pt>
                <c:pt idx="6">
                  <c:v>10.89</c:v>
                </c:pt>
                <c:pt idx="7">
                  <c:v>7.41</c:v>
                </c:pt>
                <c:pt idx="8">
                  <c:v>8.6999999999999993</c:v>
                </c:pt>
              </c:numCache>
            </c:numRef>
          </c:val>
          <c:extLst>
            <c:ext xmlns:c16="http://schemas.microsoft.com/office/drawing/2014/chart" uri="{C3380CC4-5D6E-409C-BE32-E72D297353CC}">
              <c16:uniqueId val="{00000000-EAF4-DA42-919C-7E4B2DFF8863}"/>
            </c:ext>
          </c:extLst>
        </c:ser>
        <c:ser>
          <c:idx val="1"/>
          <c:order val="1"/>
          <c:tx>
            <c:strRef>
              <c:f>Confidence!$A$9</c:f>
              <c:strCache>
                <c:ptCount val="1"/>
                <c:pt idx="0">
                  <c:v>Not much</c:v>
                </c:pt>
              </c:strCache>
            </c:strRef>
          </c:tx>
          <c:spPr>
            <a:solidFill>
              <a:schemeClr val="accent5"/>
            </a:solidFill>
            <a:ln>
              <a:noFill/>
            </a:ln>
            <a:effectLst/>
          </c:spPr>
          <c:invertIfNegative val="0"/>
          <c:cat>
            <c:numRef>
              <c:f>Confidence!$B$7:$J$7</c:f>
              <c:numCache>
                <c:formatCode>General</c:formatCode>
                <c:ptCount val="9"/>
                <c:pt idx="0">
                  <c:v>1997</c:v>
                </c:pt>
                <c:pt idx="1">
                  <c:v>2000</c:v>
                </c:pt>
                <c:pt idx="2">
                  <c:v>2004</c:v>
                </c:pt>
                <c:pt idx="3">
                  <c:v>2008</c:v>
                </c:pt>
                <c:pt idx="4">
                  <c:v>2011</c:v>
                </c:pt>
                <c:pt idx="5">
                  <c:v>2015</c:v>
                </c:pt>
                <c:pt idx="6">
                  <c:v>2019</c:v>
                </c:pt>
                <c:pt idx="7">
                  <c:v>2021</c:v>
                </c:pt>
                <c:pt idx="8">
                  <c:v>2023</c:v>
                </c:pt>
              </c:numCache>
            </c:numRef>
          </c:cat>
          <c:val>
            <c:numRef>
              <c:f>Confidence!$B$9:$J$9</c:f>
              <c:numCache>
                <c:formatCode>#,##0</c:formatCode>
                <c:ptCount val="9"/>
                <c:pt idx="0">
                  <c:v>34.68</c:v>
                </c:pt>
                <c:pt idx="1">
                  <c:v>25.18</c:v>
                </c:pt>
                <c:pt idx="2">
                  <c:v>28.02</c:v>
                </c:pt>
                <c:pt idx="3" formatCode="General">
                  <c:v>17.43</c:v>
                </c:pt>
                <c:pt idx="4" formatCode="General">
                  <c:v>25.46</c:v>
                </c:pt>
                <c:pt idx="5" formatCode="General">
                  <c:v>19.989999999999998</c:v>
                </c:pt>
                <c:pt idx="6" formatCode="General">
                  <c:v>35.64</c:v>
                </c:pt>
                <c:pt idx="7" formatCode="General">
                  <c:v>38.99</c:v>
                </c:pt>
                <c:pt idx="8" formatCode="General">
                  <c:v>32.369999999999997</c:v>
                </c:pt>
              </c:numCache>
            </c:numRef>
          </c:val>
          <c:extLst>
            <c:ext xmlns:c16="http://schemas.microsoft.com/office/drawing/2014/chart" uri="{C3380CC4-5D6E-409C-BE32-E72D297353CC}">
              <c16:uniqueId val="{00000001-EAF4-DA42-919C-7E4B2DFF8863}"/>
            </c:ext>
          </c:extLst>
        </c:ser>
        <c:ser>
          <c:idx val="2"/>
          <c:order val="2"/>
          <c:tx>
            <c:strRef>
              <c:f>Confidence!$A$10</c:f>
              <c:strCache>
                <c:ptCount val="1"/>
                <c:pt idx="0">
                  <c:v>Quite a lot</c:v>
                </c:pt>
              </c:strCache>
            </c:strRef>
          </c:tx>
          <c:spPr>
            <a:solidFill>
              <a:schemeClr val="accent4"/>
            </a:solidFill>
            <a:ln>
              <a:noFill/>
            </a:ln>
            <a:effectLst/>
          </c:spPr>
          <c:invertIfNegative val="0"/>
          <c:cat>
            <c:numRef>
              <c:f>Confidence!$B$7:$J$7</c:f>
              <c:numCache>
                <c:formatCode>General</c:formatCode>
                <c:ptCount val="9"/>
                <c:pt idx="0">
                  <c:v>1997</c:v>
                </c:pt>
                <c:pt idx="1">
                  <c:v>2000</c:v>
                </c:pt>
                <c:pt idx="2">
                  <c:v>2004</c:v>
                </c:pt>
                <c:pt idx="3">
                  <c:v>2008</c:v>
                </c:pt>
                <c:pt idx="4">
                  <c:v>2011</c:v>
                </c:pt>
                <c:pt idx="5">
                  <c:v>2015</c:v>
                </c:pt>
                <c:pt idx="6">
                  <c:v>2019</c:v>
                </c:pt>
                <c:pt idx="7">
                  <c:v>2021</c:v>
                </c:pt>
                <c:pt idx="8">
                  <c:v>2023</c:v>
                </c:pt>
              </c:numCache>
            </c:numRef>
          </c:cat>
          <c:val>
            <c:numRef>
              <c:f>Confidence!$B$10:$J$10</c:f>
              <c:numCache>
                <c:formatCode>General</c:formatCode>
                <c:ptCount val="9"/>
                <c:pt idx="0">
                  <c:v>48.91</c:v>
                </c:pt>
                <c:pt idx="1">
                  <c:v>49.6</c:v>
                </c:pt>
                <c:pt idx="2">
                  <c:v>48.29</c:v>
                </c:pt>
                <c:pt idx="3">
                  <c:v>53.21</c:v>
                </c:pt>
                <c:pt idx="4">
                  <c:v>54.12</c:v>
                </c:pt>
                <c:pt idx="5">
                  <c:v>54.6</c:v>
                </c:pt>
                <c:pt idx="6">
                  <c:v>41.98</c:v>
                </c:pt>
                <c:pt idx="7">
                  <c:v>44.56</c:v>
                </c:pt>
                <c:pt idx="8">
                  <c:v>47.44</c:v>
                </c:pt>
              </c:numCache>
            </c:numRef>
          </c:val>
          <c:extLst>
            <c:ext xmlns:c16="http://schemas.microsoft.com/office/drawing/2014/chart" uri="{C3380CC4-5D6E-409C-BE32-E72D297353CC}">
              <c16:uniqueId val="{00000002-EAF4-DA42-919C-7E4B2DFF8863}"/>
            </c:ext>
          </c:extLst>
        </c:ser>
        <c:ser>
          <c:idx val="3"/>
          <c:order val="3"/>
          <c:tx>
            <c:strRef>
              <c:f>Confidence!$A$11</c:f>
              <c:strCache>
                <c:ptCount val="1"/>
                <c:pt idx="0">
                  <c:v>Great deal</c:v>
                </c:pt>
              </c:strCache>
            </c:strRef>
          </c:tx>
          <c:spPr>
            <a:solidFill>
              <a:schemeClr val="accent6">
                <a:lumMod val="60000"/>
              </a:schemeClr>
            </a:solidFill>
            <a:ln>
              <a:noFill/>
            </a:ln>
            <a:effectLst/>
          </c:spPr>
          <c:invertIfNegative val="0"/>
          <c:cat>
            <c:numRef>
              <c:f>Confidence!$B$7:$J$7</c:f>
              <c:numCache>
                <c:formatCode>General</c:formatCode>
                <c:ptCount val="9"/>
                <c:pt idx="0">
                  <c:v>1997</c:v>
                </c:pt>
                <c:pt idx="1">
                  <c:v>2000</c:v>
                </c:pt>
                <c:pt idx="2">
                  <c:v>2004</c:v>
                </c:pt>
                <c:pt idx="3">
                  <c:v>2008</c:v>
                </c:pt>
                <c:pt idx="4">
                  <c:v>2011</c:v>
                </c:pt>
                <c:pt idx="5">
                  <c:v>2015</c:v>
                </c:pt>
                <c:pt idx="6">
                  <c:v>2019</c:v>
                </c:pt>
                <c:pt idx="7">
                  <c:v>2021</c:v>
                </c:pt>
                <c:pt idx="8">
                  <c:v>2023</c:v>
                </c:pt>
              </c:numCache>
            </c:numRef>
          </c:cat>
          <c:val>
            <c:numRef>
              <c:f>Confidence!$B$11:$J$11</c:f>
              <c:numCache>
                <c:formatCode>General</c:formatCode>
                <c:ptCount val="9"/>
                <c:pt idx="0">
                  <c:v>10.66</c:v>
                </c:pt>
                <c:pt idx="1">
                  <c:v>19.5</c:v>
                </c:pt>
                <c:pt idx="2">
                  <c:v>16.309999999999999</c:v>
                </c:pt>
                <c:pt idx="3">
                  <c:v>25.87</c:v>
                </c:pt>
                <c:pt idx="4">
                  <c:v>15.65</c:v>
                </c:pt>
                <c:pt idx="5">
                  <c:v>22.52</c:v>
                </c:pt>
                <c:pt idx="6">
                  <c:v>11.48</c:v>
                </c:pt>
                <c:pt idx="7">
                  <c:v>9.0299999999999994</c:v>
                </c:pt>
                <c:pt idx="8">
                  <c:v>11.49</c:v>
                </c:pt>
              </c:numCache>
            </c:numRef>
          </c:val>
          <c:extLst>
            <c:ext xmlns:c16="http://schemas.microsoft.com/office/drawing/2014/chart" uri="{C3380CC4-5D6E-409C-BE32-E72D297353CC}">
              <c16:uniqueId val="{00000003-EAF4-DA42-919C-7E4B2DFF8863}"/>
            </c:ext>
          </c:extLst>
        </c:ser>
        <c:dLbls>
          <c:showLegendKey val="0"/>
          <c:showVal val="0"/>
          <c:showCatName val="0"/>
          <c:showSerName val="0"/>
          <c:showPercent val="0"/>
          <c:showBubbleSize val="0"/>
        </c:dLbls>
        <c:gapWidth val="219"/>
        <c:overlap val="-27"/>
        <c:axId val="358414847"/>
        <c:axId val="1323657040"/>
      </c:barChart>
      <c:catAx>
        <c:axId val="358414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1323657040"/>
        <c:crosses val="autoZero"/>
        <c:auto val="1"/>
        <c:lblAlgn val="ctr"/>
        <c:lblOffset val="100"/>
        <c:noMultiLvlLbl val="0"/>
      </c:catAx>
      <c:valAx>
        <c:axId val="1323657040"/>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r>
                  <a:rPr lang="en-CA" dirty="0"/>
                  <a:t>% Respondents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358414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Avenir Book" panose="02000503020000020003" pitchFamily="2"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'Top Line'!$F$1</c:f>
              <c:strCache>
                <c:ptCount val="1"/>
                <c:pt idx="0">
                  <c:v>% Agree</c:v>
                </c:pt>
              </c:strCache>
            </c:strRef>
          </c:tx>
          <c:spPr>
            <a:solidFill>
              <a:schemeClr val="accent6"/>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Line'!$E$2:$E$4</c:f>
              <c:strCache>
                <c:ptCount val="3"/>
                <c:pt idx="0">
                  <c:v>The Supreme Court of Canada is too political</c:v>
                </c:pt>
                <c:pt idx="1">
                  <c:v>The Court favours some groups over others</c:v>
                </c:pt>
                <c:pt idx="2">
                  <c:v>The Court can usually be trusted to make decisions that are in the best interest of Canadians</c:v>
                </c:pt>
              </c:strCache>
            </c:strRef>
          </c:cat>
          <c:val>
            <c:numRef>
              <c:f>'Top Line'!$F$2:$F$4</c:f>
              <c:numCache>
                <c:formatCode>General</c:formatCode>
                <c:ptCount val="3"/>
                <c:pt idx="0">
                  <c:v>36.32</c:v>
                </c:pt>
                <c:pt idx="1">
                  <c:v>38.36</c:v>
                </c:pt>
                <c:pt idx="2">
                  <c:v>65.83</c:v>
                </c:pt>
              </c:numCache>
            </c:numRef>
          </c:val>
          <c:extLst>
            <c:ext xmlns:c16="http://schemas.microsoft.com/office/drawing/2014/chart" uri="{C3380CC4-5D6E-409C-BE32-E72D297353CC}">
              <c16:uniqueId val="{00000000-B4B5-9540-9EB3-7CCD3CF15D14}"/>
            </c:ext>
          </c:extLst>
        </c:ser>
        <c:ser>
          <c:idx val="1"/>
          <c:order val="1"/>
          <c:tx>
            <c:strRef>
              <c:f>'Top Line'!$G$1</c:f>
              <c:strCache>
                <c:ptCount val="1"/>
                <c:pt idx="0">
                  <c:v>%Neutral</c:v>
                </c:pt>
              </c:strCache>
            </c:strRef>
          </c:tx>
          <c:spPr>
            <a:solidFill>
              <a:schemeClr val="accent5"/>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Line'!$E$2:$E$4</c:f>
              <c:strCache>
                <c:ptCount val="3"/>
                <c:pt idx="0">
                  <c:v>The Supreme Court of Canada is too political</c:v>
                </c:pt>
                <c:pt idx="1">
                  <c:v>The Court favours some groups over others</c:v>
                </c:pt>
                <c:pt idx="2">
                  <c:v>The Court can usually be trusted to make decisions that are in the best interest of Canadians</c:v>
                </c:pt>
              </c:strCache>
            </c:strRef>
          </c:cat>
          <c:val>
            <c:numRef>
              <c:f>'Top Line'!$G$2:$G$4</c:f>
              <c:numCache>
                <c:formatCode>General</c:formatCode>
                <c:ptCount val="3"/>
                <c:pt idx="0">
                  <c:v>45.42</c:v>
                </c:pt>
                <c:pt idx="1">
                  <c:v>44.9</c:v>
                </c:pt>
                <c:pt idx="2">
                  <c:v>22.5</c:v>
                </c:pt>
              </c:numCache>
            </c:numRef>
          </c:val>
          <c:extLst>
            <c:ext xmlns:c16="http://schemas.microsoft.com/office/drawing/2014/chart" uri="{C3380CC4-5D6E-409C-BE32-E72D297353CC}">
              <c16:uniqueId val="{00000001-B4B5-9540-9EB3-7CCD3CF15D14}"/>
            </c:ext>
          </c:extLst>
        </c:ser>
        <c:ser>
          <c:idx val="2"/>
          <c:order val="2"/>
          <c:tx>
            <c:strRef>
              <c:f>'Top Line'!$H$1</c:f>
              <c:strCache>
                <c:ptCount val="1"/>
                <c:pt idx="0">
                  <c:v>% Disagree</c:v>
                </c:pt>
              </c:strCache>
            </c:strRef>
          </c:tx>
          <c:spPr>
            <a:solidFill>
              <a:schemeClr val="accent4"/>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Line'!$E$2:$E$4</c:f>
              <c:strCache>
                <c:ptCount val="3"/>
                <c:pt idx="0">
                  <c:v>The Supreme Court of Canada is too political</c:v>
                </c:pt>
                <c:pt idx="1">
                  <c:v>The Court favours some groups over others</c:v>
                </c:pt>
                <c:pt idx="2">
                  <c:v>The Court can usually be trusted to make decisions that are in the best interest of Canadians</c:v>
                </c:pt>
              </c:strCache>
            </c:strRef>
          </c:cat>
          <c:val>
            <c:numRef>
              <c:f>'Top Line'!$H$2:$H$4</c:f>
              <c:numCache>
                <c:formatCode>General</c:formatCode>
                <c:ptCount val="3"/>
                <c:pt idx="0">
                  <c:v>18.260000000000002</c:v>
                </c:pt>
                <c:pt idx="1">
                  <c:v>16.75</c:v>
                </c:pt>
                <c:pt idx="2">
                  <c:v>11.67</c:v>
                </c:pt>
              </c:numCache>
            </c:numRef>
          </c:val>
          <c:extLst>
            <c:ext xmlns:c16="http://schemas.microsoft.com/office/drawing/2014/chart" uri="{C3380CC4-5D6E-409C-BE32-E72D297353CC}">
              <c16:uniqueId val="{00000002-B4B5-9540-9EB3-7CCD3CF15D14}"/>
            </c:ext>
          </c:extLst>
        </c:ser>
        <c:dLbls>
          <c:showLegendKey val="0"/>
          <c:showVal val="0"/>
          <c:showCatName val="0"/>
          <c:showSerName val="0"/>
          <c:showPercent val="0"/>
          <c:showBubbleSize val="0"/>
        </c:dLbls>
        <c:gapWidth val="219"/>
        <c:overlap val="-27"/>
        <c:axId val="1340012288"/>
        <c:axId val="491885952"/>
      </c:barChart>
      <c:catAx>
        <c:axId val="1340012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491885952"/>
        <c:crosses val="autoZero"/>
        <c:auto val="1"/>
        <c:lblAlgn val="ctr"/>
        <c:lblOffset val="100"/>
        <c:noMultiLvlLbl val="0"/>
      </c:catAx>
      <c:valAx>
        <c:axId val="491885952"/>
        <c:scaling>
          <c:orientation val="minMax"/>
          <c:max val="8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r>
                  <a:rPr lang="en-CA" sz="1800" b="0" i="0" u="none" strike="noStrike" kern="1200" baseline="0" dirty="0">
                    <a:solidFill>
                      <a:prstClr val="black">
                        <a:lumMod val="65000"/>
                        <a:lumOff val="35000"/>
                      </a:prstClr>
                    </a:solidFill>
                    <a:latin typeface="Avenir Book" panose="02000503020000020003" pitchFamily="2" charset="0"/>
                  </a:rPr>
                  <a:t>% Respondents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1340012288"/>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Avenir Book" panose="02000503020000020003" pitchFamily="2"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'Top Line'!$F$7</c:f>
              <c:strCache>
                <c:ptCount val="1"/>
                <c:pt idx="0">
                  <c:v>% Disgree</c:v>
                </c:pt>
              </c:strCache>
            </c:strRef>
          </c:tx>
          <c:spPr>
            <a:solidFill>
              <a:schemeClr val="accent6"/>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Line'!$E$8:$E$10</c:f>
              <c:strCache>
                <c:ptCount val="3"/>
                <c:pt idx="0">
                  <c:v>Government should control judges' salaries</c:v>
                </c:pt>
                <c:pt idx="1">
                  <c:v>Limit judges' tenure to 10 years</c:v>
                </c:pt>
                <c:pt idx="2">
                  <c:v>Reduce the powers of the Court to decide certain types of controversial issues</c:v>
                </c:pt>
              </c:strCache>
            </c:strRef>
          </c:cat>
          <c:val>
            <c:numRef>
              <c:f>'Top Line'!$F$8:$F$10</c:f>
              <c:numCache>
                <c:formatCode>General</c:formatCode>
                <c:ptCount val="3"/>
                <c:pt idx="0">
                  <c:v>28.33</c:v>
                </c:pt>
                <c:pt idx="1">
                  <c:v>21.4</c:v>
                </c:pt>
                <c:pt idx="2">
                  <c:v>22.89</c:v>
                </c:pt>
              </c:numCache>
            </c:numRef>
          </c:val>
          <c:extLst>
            <c:ext xmlns:c16="http://schemas.microsoft.com/office/drawing/2014/chart" uri="{C3380CC4-5D6E-409C-BE32-E72D297353CC}">
              <c16:uniqueId val="{00000000-09D8-204E-AAE1-94D4105779FC}"/>
            </c:ext>
          </c:extLst>
        </c:ser>
        <c:ser>
          <c:idx val="1"/>
          <c:order val="1"/>
          <c:tx>
            <c:strRef>
              <c:f>'Top Line'!$G$7</c:f>
              <c:strCache>
                <c:ptCount val="1"/>
                <c:pt idx="0">
                  <c:v>% Neutral</c:v>
                </c:pt>
              </c:strCache>
            </c:strRef>
          </c:tx>
          <c:spPr>
            <a:solidFill>
              <a:schemeClr val="accent5"/>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Line'!$E$8:$E$10</c:f>
              <c:strCache>
                <c:ptCount val="3"/>
                <c:pt idx="0">
                  <c:v>Government should control judges' salaries</c:v>
                </c:pt>
                <c:pt idx="1">
                  <c:v>Limit judges' tenure to 10 years</c:v>
                </c:pt>
                <c:pt idx="2">
                  <c:v>Reduce the powers of the Court to decide certain types of controversial issues</c:v>
                </c:pt>
              </c:strCache>
            </c:strRef>
          </c:cat>
          <c:val>
            <c:numRef>
              <c:f>'Top Line'!$G$8:$G$10</c:f>
              <c:numCache>
                <c:formatCode>General</c:formatCode>
                <c:ptCount val="3"/>
                <c:pt idx="0">
                  <c:v>23.62</c:v>
                </c:pt>
                <c:pt idx="1">
                  <c:v>23.47</c:v>
                </c:pt>
                <c:pt idx="2">
                  <c:v>29.01</c:v>
                </c:pt>
              </c:numCache>
            </c:numRef>
          </c:val>
          <c:extLst>
            <c:ext xmlns:c16="http://schemas.microsoft.com/office/drawing/2014/chart" uri="{C3380CC4-5D6E-409C-BE32-E72D297353CC}">
              <c16:uniqueId val="{00000001-09D8-204E-AAE1-94D4105779FC}"/>
            </c:ext>
          </c:extLst>
        </c:ser>
        <c:ser>
          <c:idx val="2"/>
          <c:order val="2"/>
          <c:tx>
            <c:strRef>
              <c:f>'Top Line'!$H$7</c:f>
              <c:strCache>
                <c:ptCount val="1"/>
                <c:pt idx="0">
                  <c:v>% Agree</c:v>
                </c:pt>
              </c:strCache>
            </c:strRef>
          </c:tx>
          <c:spPr>
            <a:solidFill>
              <a:schemeClr val="accent4"/>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Line'!$E$8:$E$10</c:f>
              <c:strCache>
                <c:ptCount val="3"/>
                <c:pt idx="0">
                  <c:v>Government should control judges' salaries</c:v>
                </c:pt>
                <c:pt idx="1">
                  <c:v>Limit judges' tenure to 10 years</c:v>
                </c:pt>
                <c:pt idx="2">
                  <c:v>Reduce the powers of the Court to decide certain types of controversial issues</c:v>
                </c:pt>
              </c:strCache>
            </c:strRef>
          </c:cat>
          <c:val>
            <c:numRef>
              <c:f>'Top Line'!$H$8:$H$10</c:f>
              <c:numCache>
                <c:formatCode>General</c:formatCode>
                <c:ptCount val="3"/>
                <c:pt idx="0">
                  <c:v>48.06</c:v>
                </c:pt>
                <c:pt idx="1">
                  <c:v>55.13</c:v>
                </c:pt>
                <c:pt idx="2">
                  <c:v>48.1</c:v>
                </c:pt>
              </c:numCache>
            </c:numRef>
          </c:val>
          <c:extLst>
            <c:ext xmlns:c16="http://schemas.microsoft.com/office/drawing/2014/chart" uri="{C3380CC4-5D6E-409C-BE32-E72D297353CC}">
              <c16:uniqueId val="{00000002-09D8-204E-AAE1-94D4105779FC}"/>
            </c:ext>
          </c:extLst>
        </c:ser>
        <c:dLbls>
          <c:showLegendKey val="0"/>
          <c:showVal val="0"/>
          <c:showCatName val="0"/>
          <c:showSerName val="0"/>
          <c:showPercent val="0"/>
          <c:showBubbleSize val="0"/>
        </c:dLbls>
        <c:gapWidth val="219"/>
        <c:overlap val="-27"/>
        <c:axId val="1256738528"/>
        <c:axId val="1256318976"/>
      </c:barChart>
      <c:catAx>
        <c:axId val="1256738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1256318976"/>
        <c:crosses val="autoZero"/>
        <c:auto val="1"/>
        <c:lblAlgn val="ctr"/>
        <c:lblOffset val="100"/>
        <c:noMultiLvlLbl val="0"/>
      </c:catAx>
      <c:valAx>
        <c:axId val="1256318976"/>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r>
                  <a:rPr lang="en-US"/>
                  <a:t>% Respondents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1256738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Avenir Book" panose="02000503020000020003" pitchFamily="2"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'Top Line'!$F$45</c:f>
              <c:strCache>
                <c:ptCount val="1"/>
                <c:pt idx="0">
                  <c:v>% Agree</c:v>
                </c:pt>
              </c:strCache>
            </c:strRef>
          </c:tx>
          <c:spPr>
            <a:solidFill>
              <a:schemeClr val="accent6"/>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Line'!$E$46:$E$49</c:f>
              <c:strCache>
                <c:ptCount val="4"/>
                <c:pt idx="0">
                  <c:v>It is not necessary to obey a law you consider unjust</c:v>
                </c:pt>
                <c:pt idx="1">
                  <c:v>It might be better to ignore the law and solve problems immediately rather than wait for a legal solution</c:v>
                </c:pt>
                <c:pt idx="2">
                  <c:v>The government should have some ability to bend the law to solve pressing social and political problems</c:v>
                </c:pt>
                <c:pt idx="3">
                  <c:v>Law is not all that important. What is important is that our government solves society’s problems and make us all better off</c:v>
                </c:pt>
              </c:strCache>
            </c:strRef>
          </c:cat>
          <c:val>
            <c:numRef>
              <c:f>'Top Line'!$F$46:$F$49</c:f>
              <c:numCache>
                <c:formatCode>General</c:formatCode>
                <c:ptCount val="4"/>
                <c:pt idx="0">
                  <c:v>9.67</c:v>
                </c:pt>
                <c:pt idx="1">
                  <c:v>23.88</c:v>
                </c:pt>
                <c:pt idx="2">
                  <c:v>28.55</c:v>
                </c:pt>
                <c:pt idx="3">
                  <c:v>15.78</c:v>
                </c:pt>
              </c:numCache>
            </c:numRef>
          </c:val>
          <c:extLst>
            <c:ext xmlns:c16="http://schemas.microsoft.com/office/drawing/2014/chart" uri="{C3380CC4-5D6E-409C-BE32-E72D297353CC}">
              <c16:uniqueId val="{00000000-AC95-C046-BCEF-C1B8EBECA766}"/>
            </c:ext>
          </c:extLst>
        </c:ser>
        <c:ser>
          <c:idx val="1"/>
          <c:order val="1"/>
          <c:tx>
            <c:strRef>
              <c:f>'Top Line'!$G$45</c:f>
              <c:strCache>
                <c:ptCount val="1"/>
                <c:pt idx="0">
                  <c:v>% Neutral</c:v>
                </c:pt>
              </c:strCache>
            </c:strRef>
          </c:tx>
          <c:spPr>
            <a:solidFill>
              <a:schemeClr val="accent5"/>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Line'!$E$46:$E$49</c:f>
              <c:strCache>
                <c:ptCount val="4"/>
                <c:pt idx="0">
                  <c:v>It is not necessary to obey a law you consider unjust</c:v>
                </c:pt>
                <c:pt idx="1">
                  <c:v>It might be better to ignore the law and solve problems immediately rather than wait for a legal solution</c:v>
                </c:pt>
                <c:pt idx="2">
                  <c:v>The government should have some ability to bend the law to solve pressing social and political problems</c:v>
                </c:pt>
                <c:pt idx="3">
                  <c:v>Law is not all that important. What is important is that our government solves society’s problems and make us all better off</c:v>
                </c:pt>
              </c:strCache>
            </c:strRef>
          </c:cat>
          <c:val>
            <c:numRef>
              <c:f>'Top Line'!$G$46:$G$49</c:f>
              <c:numCache>
                <c:formatCode>General</c:formatCode>
                <c:ptCount val="4"/>
                <c:pt idx="0">
                  <c:v>12.38</c:v>
                </c:pt>
                <c:pt idx="1">
                  <c:v>19.420000000000002</c:v>
                </c:pt>
                <c:pt idx="2">
                  <c:v>19.510000000000002</c:v>
                </c:pt>
                <c:pt idx="3">
                  <c:v>13.97</c:v>
                </c:pt>
              </c:numCache>
            </c:numRef>
          </c:val>
          <c:extLst>
            <c:ext xmlns:c16="http://schemas.microsoft.com/office/drawing/2014/chart" uri="{C3380CC4-5D6E-409C-BE32-E72D297353CC}">
              <c16:uniqueId val="{00000001-AC95-C046-BCEF-C1B8EBECA766}"/>
            </c:ext>
          </c:extLst>
        </c:ser>
        <c:ser>
          <c:idx val="2"/>
          <c:order val="2"/>
          <c:tx>
            <c:strRef>
              <c:f>'Top Line'!$H$45</c:f>
              <c:strCache>
                <c:ptCount val="1"/>
                <c:pt idx="0">
                  <c:v>% Disgree</c:v>
                </c:pt>
              </c:strCache>
            </c:strRef>
          </c:tx>
          <c:spPr>
            <a:solidFill>
              <a:schemeClr val="accent4"/>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Avenir Book" panose="02000503020000020003" pitchFamily="2"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Line'!$E$46:$E$49</c:f>
              <c:strCache>
                <c:ptCount val="4"/>
                <c:pt idx="0">
                  <c:v>It is not necessary to obey a law you consider unjust</c:v>
                </c:pt>
                <c:pt idx="1">
                  <c:v>It might be better to ignore the law and solve problems immediately rather than wait for a legal solution</c:v>
                </c:pt>
                <c:pt idx="2">
                  <c:v>The government should have some ability to bend the law to solve pressing social and political problems</c:v>
                </c:pt>
                <c:pt idx="3">
                  <c:v>Law is not all that important. What is important is that our government solves society’s problems and make us all better off</c:v>
                </c:pt>
              </c:strCache>
            </c:strRef>
          </c:cat>
          <c:val>
            <c:numRef>
              <c:f>'Top Line'!$H$46:$H$49</c:f>
              <c:numCache>
                <c:formatCode>General</c:formatCode>
                <c:ptCount val="4"/>
                <c:pt idx="0">
                  <c:v>77.95</c:v>
                </c:pt>
                <c:pt idx="1">
                  <c:v>56.69</c:v>
                </c:pt>
                <c:pt idx="2">
                  <c:v>51.94</c:v>
                </c:pt>
                <c:pt idx="3">
                  <c:v>70.25</c:v>
                </c:pt>
              </c:numCache>
            </c:numRef>
          </c:val>
          <c:extLst>
            <c:ext xmlns:c16="http://schemas.microsoft.com/office/drawing/2014/chart" uri="{C3380CC4-5D6E-409C-BE32-E72D297353CC}">
              <c16:uniqueId val="{00000002-AC95-C046-BCEF-C1B8EBECA766}"/>
            </c:ext>
          </c:extLst>
        </c:ser>
        <c:dLbls>
          <c:showLegendKey val="0"/>
          <c:showVal val="0"/>
          <c:showCatName val="0"/>
          <c:showSerName val="0"/>
          <c:showPercent val="0"/>
          <c:showBubbleSize val="0"/>
        </c:dLbls>
        <c:gapWidth val="219"/>
        <c:overlap val="-27"/>
        <c:axId val="700635360"/>
        <c:axId val="700747904"/>
      </c:barChart>
      <c:catAx>
        <c:axId val="70063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700747904"/>
        <c:crosses val="autoZero"/>
        <c:auto val="1"/>
        <c:lblAlgn val="ctr"/>
        <c:lblOffset val="100"/>
        <c:noMultiLvlLbl val="0"/>
      </c:catAx>
      <c:valAx>
        <c:axId val="700747904"/>
        <c:scaling>
          <c:orientation val="minMax"/>
          <c:max val="80"/>
        </c:scaling>
        <c:delete val="0"/>
        <c:axPos val="l"/>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r>
                  <a:rPr lang="en-US"/>
                  <a:t>% Respondents</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crossAx val="700635360"/>
        <c:crosses val="autoZero"/>
        <c:crossBetween val="between"/>
        <c:majorUnit val="20"/>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Avenir Book" panose="02000503020000020003"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latin typeface="Avenir Book" panose="02000503020000020003" pitchFamily="2"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venir"/>
                <a:ea typeface="Avenir"/>
                <a:cs typeface="Avenir"/>
                <a:sym typeface="Avenir"/>
              </a:defRPr>
            </a:lvl1pPr>
            <a:lvl2pPr indent="-228600" lvl="1" marL="914400" marR="0" rtl="0" algn="l">
              <a:spcBef>
                <a:spcPts val="0"/>
              </a:spcBef>
              <a:spcAft>
                <a:spcPts val="0"/>
              </a:spcAft>
              <a:buSzPts val="1400"/>
              <a:buNone/>
              <a:defRPr b="0" i="0" sz="1200" u="none" cap="none" strike="noStrike">
                <a:solidFill>
                  <a:schemeClr val="dk1"/>
                </a:solidFill>
                <a:latin typeface="Avenir"/>
                <a:ea typeface="Avenir"/>
                <a:cs typeface="Avenir"/>
                <a:sym typeface="Avenir"/>
              </a:defRPr>
            </a:lvl2pPr>
            <a:lvl3pPr indent="-228600" lvl="2" marL="1371600" marR="0" rtl="0" algn="l">
              <a:spcBef>
                <a:spcPts val="0"/>
              </a:spcBef>
              <a:spcAft>
                <a:spcPts val="0"/>
              </a:spcAft>
              <a:buSzPts val="1400"/>
              <a:buNone/>
              <a:defRPr b="0" i="0" sz="1200" u="none" cap="none" strike="noStrike">
                <a:solidFill>
                  <a:schemeClr val="dk1"/>
                </a:solidFill>
                <a:latin typeface="Avenir"/>
                <a:ea typeface="Avenir"/>
                <a:cs typeface="Avenir"/>
                <a:sym typeface="Avenir"/>
              </a:defRPr>
            </a:lvl3pPr>
            <a:lvl4pPr indent="-228600" lvl="3" marL="1828800" marR="0" rtl="0" algn="l">
              <a:spcBef>
                <a:spcPts val="0"/>
              </a:spcBef>
              <a:spcAft>
                <a:spcPts val="0"/>
              </a:spcAft>
              <a:buSzPts val="1400"/>
              <a:buNone/>
              <a:defRPr b="0" i="0" sz="1200" u="none" cap="none" strike="noStrike">
                <a:solidFill>
                  <a:schemeClr val="dk1"/>
                </a:solidFill>
                <a:latin typeface="Avenir"/>
                <a:ea typeface="Avenir"/>
                <a:cs typeface="Avenir"/>
                <a:sym typeface="Avenir"/>
              </a:defRPr>
            </a:lvl4pPr>
            <a:lvl5pPr indent="-228600" lvl="4" marL="2286000" marR="0" rtl="0" algn="l">
              <a:spcBef>
                <a:spcPts val="0"/>
              </a:spcBef>
              <a:spcAft>
                <a:spcPts val="0"/>
              </a:spcAft>
              <a:buSzPts val="1400"/>
              <a:buNone/>
              <a:defRPr b="0" i="0" sz="1200" u="none" cap="none" strike="noStrike">
                <a:solidFill>
                  <a:schemeClr val="dk1"/>
                </a:solidFill>
                <a:latin typeface="Avenir"/>
                <a:ea typeface="Avenir"/>
                <a:cs typeface="Avenir"/>
                <a:sym typeface="Avenir"/>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CA" sz="1200" u="none" cap="none" strike="noStrike">
                <a:solidFill>
                  <a:schemeClr val="dk1"/>
                </a:solidFill>
                <a:latin typeface="Avenir"/>
                <a:ea typeface="Avenir"/>
                <a:cs typeface="Avenir"/>
                <a:sym typeface="Avenir"/>
              </a:rPr>
              <a:t>‹#›</a:t>
            </a:fld>
            <a:endParaRPr b="0" i="0" sz="1200" u="none" cap="none" strike="noStrike">
              <a:solidFill>
                <a:schemeClr val="dk1"/>
              </a:solidFill>
              <a:latin typeface="Avenir"/>
              <a:ea typeface="Avenir"/>
              <a:cs typeface="Avenir"/>
              <a:sym typeface="Avenir"/>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152400" lvl="0" marL="228600" rtl="0" algn="l">
              <a:spcBef>
                <a:spcPts val="0"/>
              </a:spcBef>
              <a:spcAft>
                <a:spcPts val="0"/>
              </a:spcAft>
              <a:buClr>
                <a:schemeClr val="dk1"/>
              </a:buClr>
              <a:buSzPts val="1200"/>
              <a:buFont typeface="Avenir"/>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2" name="Google Shape;232;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On the rule of law, very few partisan trends. Canadians seem to be fairly consistent in their views here, notwithstanding their partisan preferences. Though I do find it fascinating that Liberal supporters come out several percentage points ahead of their partisan counterparts on the “solve problems immediately” and solving pressing problems.</a:t>
            </a:r>
            <a:endParaRPr/>
          </a:p>
        </p:txBody>
      </p:sp>
      <p:sp>
        <p:nvSpPr>
          <p:cNvPr id="233" name="Google Shape;233;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7" name="Google Shape;277;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Last set, subjective political agreement so this is how you view your political position vis a vis the courts. Someone who is subjective political agreement would see themselves and the court in the same position on an ideological scale (here, we keep it simple for respondents and just leave it as “progressive”, “moderate” or “conservative”). </a:t>
            </a:r>
            <a:endParaRPr/>
          </a:p>
          <a:p>
            <a:pPr indent="0" lvl="0" marL="0" rtl="0" algn="l">
              <a:spcBef>
                <a:spcPts val="0"/>
              </a:spcBef>
              <a:spcAft>
                <a:spcPts val="0"/>
              </a:spcAft>
              <a:buNone/>
            </a:pPr>
            <a:r>
              <a:t/>
            </a:r>
            <a:endParaRPr/>
          </a:p>
          <a:p>
            <a:pPr indent="0" lvl="0" marL="0" rtl="0" algn="l">
              <a:spcBef>
                <a:spcPts val="0"/>
              </a:spcBef>
              <a:spcAft>
                <a:spcPts val="0"/>
              </a:spcAft>
              <a:buNone/>
            </a:pPr>
            <a:r>
              <a:rPr lang="en-CA"/>
              <a:t>Note: we don’t care about the actual ideological positioning of the Court or individual judges – just their topline assessment of their own position and the Supreme Courts’. Here, we see some stark trends. </a:t>
            </a:r>
            <a:endParaRPr/>
          </a:p>
          <a:p>
            <a:pPr indent="0" lvl="0" marL="0" rtl="0" algn="l">
              <a:spcBef>
                <a:spcPts val="0"/>
              </a:spcBef>
              <a:spcAft>
                <a:spcPts val="0"/>
              </a:spcAft>
              <a:buNone/>
            </a:pPr>
            <a:r>
              <a:t/>
            </a:r>
            <a:endParaRPr/>
          </a:p>
          <a:p>
            <a:pPr indent="0" lvl="0" marL="0" rtl="0" algn="l">
              <a:spcBef>
                <a:spcPts val="0"/>
              </a:spcBef>
              <a:spcAft>
                <a:spcPts val="0"/>
              </a:spcAft>
              <a:buNone/>
            </a:pPr>
            <a:r>
              <a:rPr lang="en-CA"/>
              <a:t>1. Those in SPD</a:t>
            </a:r>
            <a:endParaRPr/>
          </a:p>
        </p:txBody>
      </p:sp>
      <p:sp>
        <p:nvSpPr>
          <p:cNvPr id="278" name="Google Shape;278;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5" name="Google Shape;315;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2" name="Google Shape;352;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3" name="Google Shape;353;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5" name="Google Shape;395;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200"/>
              <a:buFont typeface="Avenir"/>
              <a:buNone/>
            </a:pPr>
            <a:r>
              <a:t/>
            </a:r>
            <a:endParaRPr/>
          </a:p>
        </p:txBody>
      </p:sp>
      <p:sp>
        <p:nvSpPr>
          <p:cNvPr id="396" name="Google Shape;396;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3" name="Google Shape;403;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4" name="Google Shape;404;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6" name="Google Shape;416;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7" name="Google Shape;417;p1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7" name="Google Shape;427;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8" name="Google Shape;428;p1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37" name="Google Shape;437;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8" name="Google Shape;438;p1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5" name="Shape 445"/>
        <p:cNvGrpSpPr/>
        <p:nvPr/>
      </p:nvGrpSpPr>
      <p:grpSpPr>
        <a:xfrm>
          <a:off x="0" y="0"/>
          <a:ext cx="0" cy="0"/>
          <a:chOff x="0" y="0"/>
          <a:chExt cx="0" cy="0"/>
        </a:xfrm>
      </p:grpSpPr>
      <p:sp>
        <p:nvSpPr>
          <p:cNvPr id="446" name="Google Shape;446;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7" name="Google Shape;447;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https://angusreid.org/canada-crime-rcmp-supreme-court-confidence/</a:t>
            </a:r>
            <a:endParaRPr/>
          </a:p>
        </p:txBody>
      </p:sp>
      <p:sp>
        <p:nvSpPr>
          <p:cNvPr id="448" name="Google Shape;448;p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We’re interested in looking at these three phenomena by what we believe are two useful predictive factors: 1. political / partisan positioning and 2. subjective ideological agreement with the courts – which refers to how an individual perceived their own political commitments vis a vis another institution – in this case the courts.</a:t>
            </a:r>
            <a:endParaRPr/>
          </a:p>
          <a:p>
            <a:pPr indent="0" lvl="0" marL="0" rtl="0" algn="l">
              <a:spcBef>
                <a:spcPts val="0"/>
              </a:spcBef>
              <a:spcAft>
                <a:spcPts val="0"/>
              </a:spcAft>
              <a:buNone/>
            </a:pPr>
            <a:r>
              <a:t/>
            </a:r>
            <a:endParaRPr/>
          </a:p>
          <a:p>
            <a:pPr indent="0" lvl="0" marL="0" rtl="0" algn="l">
              <a:spcBef>
                <a:spcPts val="0"/>
              </a:spcBef>
              <a:spcAft>
                <a:spcPts val="0"/>
              </a:spcAft>
              <a:buNone/>
            </a:pPr>
            <a:r>
              <a:rPr lang="en-CA"/>
              <a:t>We don’t present it here, but we’ve also looked at other patterns in the data – e.g. whether there are notable findings by gender, education levels, knowledge of the courts, experience with the courts. And these do yield some interesting findings, but for the sake of time, I’ll limit my discussion to partisanship and SIA. Happy to talk about the others in the Q&amp;A</a:t>
            </a:r>
            <a:endParaRPr/>
          </a:p>
          <a:p>
            <a:pPr indent="0" lvl="0" marL="0" rtl="0" algn="l">
              <a:spcBef>
                <a:spcPts val="0"/>
              </a:spcBef>
              <a:spcAft>
                <a:spcPts val="0"/>
              </a:spcAft>
              <a:buNone/>
            </a:pPr>
            <a:r>
              <a:t/>
            </a:r>
            <a:endParaRPr/>
          </a:p>
        </p:txBody>
      </p:sp>
      <p:sp>
        <p:nvSpPr>
          <p:cNvPr id="118" name="Google Shape;118;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Top line numbers</a:t>
            </a:r>
            <a:endParaRPr/>
          </a:p>
          <a:p>
            <a:pPr indent="-228600" lvl="0" marL="228600" rtl="0" algn="l">
              <a:spcBef>
                <a:spcPts val="0"/>
              </a:spcBef>
              <a:spcAft>
                <a:spcPts val="0"/>
              </a:spcAft>
              <a:buClr>
                <a:schemeClr val="dk1"/>
              </a:buClr>
              <a:buSzPts val="1200"/>
              <a:buFont typeface="Avenir"/>
              <a:buAutoNum type="arabicPeriod"/>
            </a:pPr>
            <a:r>
              <a:rPr lang="en-CA"/>
              <a:t>36% of respondents think the SCC is “too political”; nearly 40% think it favours some groups over others (note we don’t ask what groups, so for some it could be corporate interests, and for others it could be groups within society); but there is a solid majority who think that they can usually be trusted to make decisions in the best interest of Canadians </a:t>
            </a:r>
            <a:endParaRPr/>
          </a:p>
          <a:p>
            <a:pPr indent="-228600" lvl="0" marL="228600" rtl="0" algn="l">
              <a:spcBef>
                <a:spcPts val="0"/>
              </a:spcBef>
              <a:spcAft>
                <a:spcPts val="0"/>
              </a:spcAft>
              <a:buClr>
                <a:schemeClr val="dk1"/>
              </a:buClr>
              <a:buSzPts val="1200"/>
              <a:buFont typeface="Avenir"/>
              <a:buAutoNum type="arabicPeriod"/>
            </a:pPr>
            <a:r>
              <a:rPr lang="en-CA"/>
              <a:t>Results are a bit mixed, and I’d also point to the proportion of people who answered neither (form of non- response)</a:t>
            </a:r>
            <a:endParaRPr/>
          </a:p>
          <a:p>
            <a:pPr indent="-228600" lvl="0" marL="228600" rtl="0" algn="l">
              <a:spcBef>
                <a:spcPts val="0"/>
              </a:spcBef>
              <a:spcAft>
                <a:spcPts val="0"/>
              </a:spcAft>
              <a:buClr>
                <a:schemeClr val="dk1"/>
              </a:buClr>
              <a:buSzPts val="1200"/>
              <a:buFont typeface="Avenir"/>
              <a:buAutoNum type="arabicPeriod"/>
            </a:pPr>
            <a:r>
              <a:rPr lang="en-CA"/>
              <a:t>Generally, this speaks to some level of confidence and perhaps an absence of routine engagement with these issues which we would suspect</a:t>
            </a:r>
            <a:endParaRPr/>
          </a:p>
          <a:p>
            <a:pPr indent="-152400" lvl="0" marL="228600" rtl="0" algn="l">
              <a:spcBef>
                <a:spcPts val="0"/>
              </a:spcBef>
              <a:spcAft>
                <a:spcPts val="0"/>
              </a:spcAft>
              <a:buClr>
                <a:schemeClr val="dk1"/>
              </a:buClr>
              <a:buSzPts val="1200"/>
              <a:buFont typeface="Avenir"/>
              <a:buNone/>
            </a:pPr>
            <a:r>
              <a:t/>
            </a:r>
            <a:endParaRPr/>
          </a:p>
          <a:p>
            <a:pPr indent="-152400" lvl="0" marL="228600" rtl="0" algn="l">
              <a:spcBef>
                <a:spcPts val="0"/>
              </a:spcBef>
              <a:spcAft>
                <a:spcPts val="0"/>
              </a:spcAft>
              <a:buClr>
                <a:schemeClr val="dk1"/>
              </a:buClr>
              <a:buSzPts val="1200"/>
              <a:buFont typeface="Avenir"/>
              <a:buNone/>
            </a:pPr>
            <a:r>
              <a:t/>
            </a:r>
            <a:endParaRPr/>
          </a:p>
        </p:txBody>
      </p:sp>
      <p:sp>
        <p:nvSpPr>
          <p:cNvPr id="131" name="Google Shape;131;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Court curbing refers to the propensity for someone to support measures to control the court’s authority. There’s a vast literature, as well as examples of attempts to do this in the US (court packing, etc). Some could be legitimate policy measures (rethinking term limits or retirement dates) but when it has a political dimension rather than an institutional strengthening motive, it can be problematic.</a:t>
            </a:r>
            <a:endParaRPr/>
          </a:p>
          <a:p>
            <a:pPr indent="0" lvl="0" marL="0" rtl="0" algn="l">
              <a:spcBef>
                <a:spcPts val="0"/>
              </a:spcBef>
              <a:spcAft>
                <a:spcPts val="0"/>
              </a:spcAft>
              <a:buNone/>
            </a:pPr>
            <a:r>
              <a:t/>
            </a:r>
            <a:endParaRPr/>
          </a:p>
          <a:p>
            <a:pPr indent="0" lvl="0" marL="0" rtl="0" algn="l">
              <a:spcBef>
                <a:spcPts val="0"/>
              </a:spcBef>
              <a:spcAft>
                <a:spcPts val="0"/>
              </a:spcAft>
              <a:buNone/>
            </a:pPr>
            <a:r>
              <a:rPr lang="en-CA"/>
              <a:t>The data here come from our 2023 survey. These aren’t just standalone questions we ask out of the blue. The first two have a bit of a vignette that goes with them that I don’t include on the slide for reasons of length, but in short, the first presents the respondent with a scenario that is balanced between two perspectives. I gets to the idea that Canadians don’t think of these ideas in a vacuum, but really only think about their views on the courts in a handful of a scenarios, the most likely of which is a media report.</a:t>
            </a:r>
            <a:endParaRPr/>
          </a:p>
          <a:p>
            <a:pPr indent="0" lvl="0" marL="0" rtl="0" algn="l">
              <a:spcBef>
                <a:spcPts val="0"/>
              </a:spcBef>
              <a:spcAft>
                <a:spcPts val="0"/>
              </a:spcAft>
              <a:buNone/>
            </a:pPr>
            <a:r>
              <a:t/>
            </a:r>
            <a:endParaRPr/>
          </a:p>
          <a:p>
            <a:pPr indent="0" lvl="0" marL="0" rtl="0" algn="l">
              <a:spcBef>
                <a:spcPts val="0"/>
              </a:spcBef>
              <a:spcAft>
                <a:spcPts val="0"/>
              </a:spcAft>
              <a:buNone/>
            </a:pPr>
            <a:r>
              <a:rPr lang="en-CA"/>
              <a:t>What’s interesting here:</a:t>
            </a:r>
            <a:endParaRPr/>
          </a:p>
          <a:p>
            <a:pPr indent="-228600" lvl="0" marL="228600" rtl="0" algn="l">
              <a:spcBef>
                <a:spcPts val="0"/>
              </a:spcBef>
              <a:spcAft>
                <a:spcPts val="0"/>
              </a:spcAft>
              <a:buClr>
                <a:schemeClr val="dk1"/>
              </a:buClr>
              <a:buSzPts val="1200"/>
              <a:buFont typeface="Avenir"/>
              <a:buAutoNum type="arabicPeriod"/>
            </a:pPr>
            <a:r>
              <a:rPr lang="en-CA"/>
              <a:t>The first two questions are purposefully set up to gauge Cdns opinions not just toward the courts, but the separation of powers. They each position the legislature/government against the courts to see where citizens fall. </a:t>
            </a:r>
            <a:endParaRPr/>
          </a:p>
          <a:p>
            <a:pPr indent="-228600" lvl="0" marL="228600" rtl="0" algn="l">
              <a:spcBef>
                <a:spcPts val="0"/>
              </a:spcBef>
              <a:spcAft>
                <a:spcPts val="0"/>
              </a:spcAft>
              <a:buClr>
                <a:schemeClr val="dk1"/>
              </a:buClr>
              <a:buSzPts val="1200"/>
              <a:buFont typeface="Avenir"/>
              <a:buAutoNum type="arabicPeriod"/>
            </a:pPr>
            <a:r>
              <a:rPr lang="en-CA"/>
              <a:t>Nearly half support the idea that judges’ salaries should be set by government. As we all know this flied in the face of jurisprudence and probably reflects the fact that much of the public is not familiar with the 1997 Reference on Remuneration. However, a solid majority also supports limiting judges’ tenure</a:t>
            </a:r>
            <a:endParaRPr/>
          </a:p>
          <a:p>
            <a:pPr indent="-228600" lvl="0" marL="228600" marR="0" rtl="0" algn="l">
              <a:lnSpc>
                <a:spcPct val="100000"/>
              </a:lnSpc>
              <a:spcBef>
                <a:spcPts val="0"/>
              </a:spcBef>
              <a:spcAft>
                <a:spcPts val="0"/>
              </a:spcAft>
              <a:buClr>
                <a:schemeClr val="dk1"/>
              </a:buClr>
              <a:buSzPts val="1200"/>
              <a:buFont typeface="Avenir"/>
              <a:buAutoNum type="arabicPeriod"/>
            </a:pPr>
            <a:r>
              <a:rPr lang="en-CA"/>
              <a:t>Similarly, the full question for #3 asks </a:t>
            </a:r>
            <a:r>
              <a:rPr lang="en-CA" sz="1800">
                <a:solidFill>
                  <a:srgbClr val="000000"/>
                </a:solidFill>
                <a:latin typeface="Calibri"/>
                <a:ea typeface="Calibri"/>
                <a:cs typeface="Calibri"/>
                <a:sym typeface="Calibri"/>
              </a:rPr>
              <a:t>If the Supreme Court started making a lot of rulings that most Canadians disagreed with, it might be better to reduce the powers of the Court to decide certain types of controversial issues” and nearly half of Canadians agree with this, which reflects the thought that the court should be a majoritarian institution, inconsistent with most notions of the separation of powers</a:t>
            </a:r>
            <a:endParaRPr/>
          </a:p>
          <a:p>
            <a:pPr indent="0" lvl="0" marL="0" rtl="0" algn="l">
              <a:spcBef>
                <a:spcPts val="0"/>
              </a:spcBef>
              <a:spcAft>
                <a:spcPts val="0"/>
              </a:spcAft>
              <a:buNone/>
            </a:pPr>
            <a:r>
              <a:t/>
            </a:r>
            <a:endParaRPr/>
          </a:p>
          <a:p>
            <a:pPr indent="0" lvl="0" marL="0" marR="0" rtl="0" algn="l">
              <a:lnSpc>
                <a:spcPct val="100000"/>
              </a:lnSpc>
              <a:spcBef>
                <a:spcPts val="0"/>
              </a:spcBef>
              <a:spcAft>
                <a:spcPts val="0"/>
              </a:spcAft>
              <a:buClr>
                <a:srgbClr val="000000"/>
              </a:buClr>
              <a:buSzPts val="1800"/>
              <a:buFont typeface="Calibri"/>
              <a:buNone/>
            </a:pPr>
            <a:r>
              <a:rPr lang="en-CA" sz="1800">
                <a:solidFill>
                  <a:srgbClr val="000000"/>
                </a:solidFill>
                <a:latin typeface="Calibri"/>
                <a:ea typeface="Calibri"/>
                <a:cs typeface="Calibri"/>
                <a:sym typeface="Calibri"/>
              </a:rPr>
              <a:t>In Canada, pay raises for judges are reviewed by independent commissions who make recommendations to government. The </a:t>
            </a:r>
            <a:r>
              <a:rPr lang="en-CA" sz="1800">
                <a:solidFill>
                  <a:srgbClr val="FF0000"/>
                </a:solidFill>
                <a:latin typeface="Calibri"/>
                <a:ea typeface="Calibri"/>
                <a:cs typeface="Calibri"/>
                <a:sym typeface="Calibri"/>
              </a:rPr>
              <a:t>[Conservative/no specification] </a:t>
            </a:r>
            <a:r>
              <a:rPr lang="en-CA" sz="1800">
                <a:solidFill>
                  <a:srgbClr val="000000"/>
                </a:solidFill>
                <a:latin typeface="Calibri"/>
                <a:ea typeface="Calibri"/>
                <a:cs typeface="Calibri"/>
                <a:sym typeface="Calibri"/>
              </a:rPr>
              <a:t>government recently rejected the recommendation of the commission and decided instead that judges will not receive a raise. While the government has stated that its decision is based on its promise to balance the budget, it has also lost several high-profile and controversial court cases. Do you agree that the government should be able to control the salaries of judges?</a:t>
            </a:r>
            <a:endParaRPr sz="1800">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rPr lang="en-CA" sz="1800">
                <a:solidFill>
                  <a:srgbClr val="000000"/>
                </a:solidFill>
                <a:latin typeface="Calibri"/>
                <a:ea typeface="Calibri"/>
                <a:cs typeface="Calibri"/>
                <a:sym typeface="Calibri"/>
              </a:rPr>
              <a:t>In the face of unpopular decisions by the Supreme Court, the Prime Minister has proposed to cut the length of time Supreme Court justices can serve from the age of 75 to a limit of 10 years. The Canadian Bar Association is critical of this decision, stating that it weakens judicial independence, but the Prime Minister has responded that this is a way to make judges more accountable for their decisions. How strongly do you support/oppose this proposal? </a:t>
            </a:r>
            <a:endParaRPr/>
          </a:p>
        </p:txBody>
      </p:sp>
      <p:sp>
        <p:nvSpPr>
          <p:cNvPr id="140" name="Google Shape;140;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This is the first time we’ve presented this data and to my knowledge, it’s the first time this type of data has been gathered in Canada.  Here we’ve adapted metrics from the US literature on the Rule of Law (Alex Badas’ work) so this battery of questions is not our own invention, it’s an independently tested set of measures that capture a validated underlying phenomenon. </a:t>
            </a:r>
            <a:endParaRPr/>
          </a:p>
          <a:p>
            <a:pPr indent="0" lvl="0" marL="0" rtl="0" algn="l">
              <a:spcBef>
                <a:spcPts val="0"/>
              </a:spcBef>
              <a:spcAft>
                <a:spcPts val="0"/>
              </a:spcAft>
              <a:buNone/>
            </a:pPr>
            <a:r>
              <a:t/>
            </a:r>
            <a:endParaRPr/>
          </a:p>
          <a:p>
            <a:pPr indent="0" lvl="0" marL="0" rtl="0" algn="l">
              <a:spcBef>
                <a:spcPts val="0"/>
              </a:spcBef>
              <a:spcAft>
                <a:spcPts val="0"/>
              </a:spcAft>
              <a:buNone/>
            </a:pPr>
            <a:r>
              <a:rPr lang="en-CA"/>
              <a:t>Of course, it’s also a set of measures from the US so the purpose of us testing them here is to see how valid a set they are in the Canadian context. While the audience here may have a much more sophisticated idea of the concept of RoL, this is a useful set of measures that engages public views toward law and government authority. It’s not the full set of measures, but there are some useful findings.</a:t>
            </a:r>
            <a:endParaRPr/>
          </a:p>
          <a:p>
            <a:pPr indent="0" lvl="0" marL="0" rtl="0" algn="l">
              <a:spcBef>
                <a:spcPts val="0"/>
              </a:spcBef>
              <a:spcAft>
                <a:spcPts val="0"/>
              </a:spcAft>
              <a:buNone/>
            </a:pPr>
            <a:r>
              <a:t/>
            </a:r>
            <a:endParaRPr/>
          </a:p>
          <a:p>
            <a:pPr indent="-228600" lvl="0" marL="228600" rtl="0" algn="l">
              <a:spcBef>
                <a:spcPts val="0"/>
              </a:spcBef>
              <a:spcAft>
                <a:spcPts val="0"/>
              </a:spcAft>
              <a:buClr>
                <a:schemeClr val="dk1"/>
              </a:buClr>
              <a:buSzPts val="1200"/>
              <a:buFont typeface="Avenir"/>
              <a:buAutoNum type="arabicPeriod"/>
            </a:pPr>
            <a:r>
              <a:rPr lang="en-CA"/>
              <a:t>A very clear majority reject the notion that one can obey a law that is unjust or that law in somehow “unimportant”</a:t>
            </a:r>
            <a:endParaRPr/>
          </a:p>
          <a:p>
            <a:pPr indent="-228600" lvl="0" marL="228600" rtl="0" algn="l">
              <a:spcBef>
                <a:spcPts val="0"/>
              </a:spcBef>
              <a:spcAft>
                <a:spcPts val="0"/>
              </a:spcAft>
              <a:buClr>
                <a:schemeClr val="dk1"/>
              </a:buClr>
              <a:buSzPts val="1200"/>
              <a:buFont typeface="Avenir"/>
              <a:buAutoNum type="arabicPeriod"/>
            </a:pPr>
            <a:r>
              <a:rPr lang="en-CA"/>
              <a:t>Closer to half, though, think there may be some wiggle room in the law to deal with pressing problems (e.g. tariffs) and there seems to be some sympathy for the idea of solving problems “immediately”</a:t>
            </a:r>
            <a:endParaRPr/>
          </a:p>
        </p:txBody>
      </p:sp>
      <p:sp>
        <p:nvSpPr>
          <p:cNvPr id="149" name="Google Shape;149;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7" name="Google Shape;157;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There hasn’t been a ton of work on public opinion toward the courts in Canada’s history. A great article from 2004 that sets this work up very well, and some limited polling by Angus Reid and others</a:t>
            </a:r>
            <a:endParaRPr/>
          </a:p>
          <a:p>
            <a:pPr indent="0" lvl="0" marL="0" rtl="0" algn="l">
              <a:spcBef>
                <a:spcPts val="0"/>
              </a:spcBef>
              <a:spcAft>
                <a:spcPts val="0"/>
              </a:spcAft>
              <a:buNone/>
            </a:pPr>
            <a:r>
              <a:t/>
            </a:r>
            <a:endParaRPr/>
          </a:p>
          <a:p>
            <a:pPr indent="0" lvl="0" marL="0" rtl="0" algn="l">
              <a:spcBef>
                <a:spcPts val="0"/>
              </a:spcBef>
              <a:spcAft>
                <a:spcPts val="0"/>
              </a:spcAft>
              <a:buNone/>
            </a:pPr>
            <a:r>
              <a:rPr lang="en-CA"/>
              <a:t>In terms of explanatory factors, there hasn’t historically been a lot of evidence that partisanship has mattered to public opinion toward the courts, but the Angus Reid data and some work we published based out of a separate survey in 2021 suggests that is changing. </a:t>
            </a:r>
            <a:endParaRPr/>
          </a:p>
          <a:p>
            <a:pPr indent="0" lvl="0" marL="0" rtl="0" algn="l">
              <a:spcBef>
                <a:spcPts val="0"/>
              </a:spcBef>
              <a:spcAft>
                <a:spcPts val="0"/>
              </a:spcAft>
              <a:buNone/>
            </a:pPr>
            <a:r>
              <a:t/>
            </a:r>
            <a:endParaRPr/>
          </a:p>
          <a:p>
            <a:pPr indent="-228600" lvl="0" marL="228600" rtl="0" algn="l">
              <a:spcBef>
                <a:spcPts val="0"/>
              </a:spcBef>
              <a:spcAft>
                <a:spcPts val="0"/>
              </a:spcAft>
              <a:buClr>
                <a:schemeClr val="dk1"/>
              </a:buClr>
              <a:buSzPts val="1200"/>
              <a:buFont typeface="Avenir"/>
              <a:buAutoNum type="arabicPeriod"/>
            </a:pPr>
            <a:r>
              <a:rPr lang="en-CA"/>
              <a:t>First, we can see clear patterns around partisanship here. Conservatives stand apart from their partisan counterparts on all measures. This could be a product of specific decisions, the nature of the institution, elite cues or a combination of all. </a:t>
            </a:r>
            <a:endParaRPr/>
          </a:p>
          <a:p>
            <a:pPr indent="-228600" lvl="0" marL="228600" rtl="0" algn="l">
              <a:spcBef>
                <a:spcPts val="0"/>
              </a:spcBef>
              <a:spcAft>
                <a:spcPts val="0"/>
              </a:spcAft>
              <a:buClr>
                <a:schemeClr val="dk1"/>
              </a:buClr>
              <a:buSzPts val="1200"/>
              <a:buFont typeface="Avenir"/>
              <a:buAutoNum type="arabicPeriod"/>
            </a:pPr>
            <a:r>
              <a:rPr lang="en-CA"/>
              <a:t>Second Liberals, perhaps as the “party of the Charter” have the most favourable views toward the courts on all indicators, sometimes as far as 25 percentage points from their CPC counterparts. </a:t>
            </a:r>
            <a:endParaRPr/>
          </a:p>
          <a:p>
            <a:pPr indent="-228600" lvl="0" marL="228600" rtl="0" algn="l">
              <a:spcBef>
                <a:spcPts val="0"/>
              </a:spcBef>
              <a:spcAft>
                <a:spcPts val="0"/>
              </a:spcAft>
              <a:buClr>
                <a:schemeClr val="dk1"/>
              </a:buClr>
              <a:buSzPts val="1200"/>
              <a:buFont typeface="Avenir"/>
              <a:buAutoNum type="arabicPeriod"/>
            </a:pPr>
            <a:r>
              <a:rPr lang="en-CA"/>
              <a:t>Unsurprisingly, the NDP are closer to the Liberals and Greens, and the Bloc varies a bit. We don’t show this data here, but we also ask a question about the support for use of the NWSC and Bloc partisans show strong support.</a:t>
            </a:r>
            <a:endParaRPr/>
          </a:p>
        </p:txBody>
      </p:sp>
      <p:sp>
        <p:nvSpPr>
          <p:cNvPr id="158" name="Google Shape;158;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CA"/>
              <a:t>On court curbing, that gap closes a bit. There are still some partisan trends that emerge, but they are not so distinct, and they don’t necessarily follow the same pattern.</a:t>
            </a:r>
            <a:endParaRPr/>
          </a:p>
          <a:p>
            <a:pPr indent="0" lvl="0" marL="0" rtl="0" algn="l">
              <a:spcBef>
                <a:spcPts val="0"/>
              </a:spcBef>
              <a:spcAft>
                <a:spcPts val="0"/>
              </a:spcAft>
              <a:buNone/>
            </a:pPr>
            <a:r>
              <a:t/>
            </a:r>
            <a:endParaRPr/>
          </a:p>
          <a:p>
            <a:pPr indent="-228600" lvl="0" marL="228600" rtl="0" algn="l">
              <a:spcBef>
                <a:spcPts val="0"/>
              </a:spcBef>
              <a:spcAft>
                <a:spcPts val="0"/>
              </a:spcAft>
              <a:buClr>
                <a:schemeClr val="dk1"/>
              </a:buClr>
              <a:buSzPts val="1200"/>
              <a:buFont typeface="Avenir"/>
              <a:buAutoNum type="arabicPeriod"/>
            </a:pPr>
            <a:r>
              <a:rPr lang="en-CA"/>
              <a:t>Conservative partisans are more likely to support the government controlling the salaries of judges and restraining the court’s decision-making authority, but they are – interestingly – quite against judicial term limits. </a:t>
            </a:r>
            <a:endParaRPr/>
          </a:p>
          <a:p>
            <a:pPr indent="-228600" lvl="0" marL="228600" rtl="0" algn="l">
              <a:spcBef>
                <a:spcPts val="0"/>
              </a:spcBef>
              <a:spcAft>
                <a:spcPts val="0"/>
              </a:spcAft>
              <a:buClr>
                <a:schemeClr val="dk1"/>
              </a:buClr>
              <a:buSzPts val="1200"/>
              <a:buFont typeface="Avenir"/>
              <a:buAutoNum type="arabicPeriod"/>
            </a:pPr>
            <a:r>
              <a:rPr lang="en-CA"/>
              <a:t>There is not a lot in terms of partisan trends here, but it’s interesting to note the Bloc’s support for term limits, which may be a reflection of dissatisfaction with decisions, but that’s speculation.</a:t>
            </a:r>
            <a:endParaRPr/>
          </a:p>
        </p:txBody>
      </p:sp>
      <p:sp>
        <p:nvSpPr>
          <p:cNvPr id="196" name="Google Shape;196;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Avenir"/>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2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Avenir"/>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9"/>
          <p:cNvSpPr/>
          <p:nvPr>
            <p:ph idx="2" type="pic"/>
          </p:nvPr>
        </p:nvSpPr>
        <p:spPr>
          <a:xfrm>
            <a:off x="5183188" y="987425"/>
            <a:ext cx="6172200" cy="4873625"/>
          </a:xfrm>
          <a:prstGeom prst="rect">
            <a:avLst/>
          </a:prstGeom>
          <a:noFill/>
          <a:ln>
            <a:noFill/>
          </a:ln>
        </p:spPr>
      </p:sp>
      <p:sp>
        <p:nvSpPr>
          <p:cNvPr id="68" name="Google Shape;68;p2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Avenir"/>
              <a:buNone/>
              <a:defRPr b="0" i="0" sz="44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venir"/>
                <a:ea typeface="Avenir"/>
                <a:cs typeface="Avenir"/>
                <a:sym typeface="Avenir"/>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venir"/>
                <a:ea typeface="Avenir"/>
                <a:cs typeface="Avenir"/>
                <a:sym typeface="Avenir"/>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Avenir"/>
                <a:ea typeface="Avenir"/>
                <a:cs typeface="Avenir"/>
                <a:sym typeface="Avenir"/>
              </a:defRPr>
            </a:lvl1pPr>
            <a:lvl2pPr indent="0" lvl="1" marL="0" marR="0" rtl="0" algn="r">
              <a:spcBef>
                <a:spcPts val="0"/>
              </a:spcBef>
              <a:buNone/>
              <a:defRPr b="0" i="0" sz="1200" u="none" cap="none" strike="noStrike">
                <a:solidFill>
                  <a:srgbClr val="888888"/>
                </a:solidFill>
                <a:latin typeface="Avenir"/>
                <a:ea typeface="Avenir"/>
                <a:cs typeface="Avenir"/>
                <a:sym typeface="Avenir"/>
              </a:defRPr>
            </a:lvl2pPr>
            <a:lvl3pPr indent="0" lvl="2" marL="0" marR="0" rtl="0" algn="r">
              <a:spcBef>
                <a:spcPts val="0"/>
              </a:spcBef>
              <a:buNone/>
              <a:defRPr b="0" i="0" sz="1200" u="none" cap="none" strike="noStrike">
                <a:solidFill>
                  <a:srgbClr val="888888"/>
                </a:solidFill>
                <a:latin typeface="Avenir"/>
                <a:ea typeface="Avenir"/>
                <a:cs typeface="Avenir"/>
                <a:sym typeface="Avenir"/>
              </a:defRPr>
            </a:lvl3pPr>
            <a:lvl4pPr indent="0" lvl="3" marL="0" marR="0" rtl="0" algn="r">
              <a:spcBef>
                <a:spcPts val="0"/>
              </a:spcBef>
              <a:buNone/>
              <a:defRPr b="0" i="0" sz="1200" u="none" cap="none" strike="noStrike">
                <a:solidFill>
                  <a:srgbClr val="888888"/>
                </a:solidFill>
                <a:latin typeface="Avenir"/>
                <a:ea typeface="Avenir"/>
                <a:cs typeface="Avenir"/>
                <a:sym typeface="Avenir"/>
              </a:defRPr>
            </a:lvl4pPr>
            <a:lvl5pPr indent="0" lvl="4" marL="0" marR="0" rtl="0" algn="r">
              <a:spcBef>
                <a:spcPts val="0"/>
              </a:spcBef>
              <a:buNone/>
              <a:defRPr b="0" i="0" sz="1200" u="none" cap="none" strike="noStrike">
                <a:solidFill>
                  <a:srgbClr val="888888"/>
                </a:solidFill>
                <a:latin typeface="Avenir"/>
                <a:ea typeface="Avenir"/>
                <a:cs typeface="Avenir"/>
                <a:sym typeface="Avenir"/>
              </a:defRPr>
            </a:lvl5pPr>
            <a:lvl6pPr indent="0" lvl="5" marL="0" marR="0" rtl="0" algn="r">
              <a:spcBef>
                <a:spcPts val="0"/>
              </a:spcBef>
              <a:buNone/>
              <a:defRPr b="0" i="0" sz="1200" u="none" cap="none" strike="noStrike">
                <a:solidFill>
                  <a:srgbClr val="888888"/>
                </a:solidFill>
                <a:latin typeface="Avenir"/>
                <a:ea typeface="Avenir"/>
                <a:cs typeface="Avenir"/>
                <a:sym typeface="Avenir"/>
              </a:defRPr>
            </a:lvl6pPr>
            <a:lvl7pPr indent="0" lvl="6" marL="0" marR="0" rtl="0" algn="r">
              <a:spcBef>
                <a:spcPts val="0"/>
              </a:spcBef>
              <a:buNone/>
              <a:defRPr b="0" i="0" sz="1200" u="none" cap="none" strike="noStrike">
                <a:solidFill>
                  <a:srgbClr val="888888"/>
                </a:solidFill>
                <a:latin typeface="Avenir"/>
                <a:ea typeface="Avenir"/>
                <a:cs typeface="Avenir"/>
                <a:sym typeface="Avenir"/>
              </a:defRPr>
            </a:lvl7pPr>
            <a:lvl8pPr indent="0" lvl="7" marL="0" marR="0" rtl="0" algn="r">
              <a:spcBef>
                <a:spcPts val="0"/>
              </a:spcBef>
              <a:buNone/>
              <a:defRPr b="0" i="0" sz="1200" u="none" cap="none" strike="noStrike">
                <a:solidFill>
                  <a:srgbClr val="888888"/>
                </a:solidFill>
                <a:latin typeface="Avenir"/>
                <a:ea typeface="Avenir"/>
                <a:cs typeface="Avenir"/>
                <a:sym typeface="Avenir"/>
              </a:defRPr>
            </a:lvl8pPr>
            <a:lvl9pPr indent="0" lvl="8" marL="0" marR="0" rtl="0" algn="r">
              <a:spcBef>
                <a:spcPts val="0"/>
              </a:spcBef>
              <a:buNone/>
              <a:defRPr b="0" i="0" sz="1200" u="none" cap="none" strike="noStrike">
                <a:solidFill>
                  <a:srgbClr val="888888"/>
                </a:solidFill>
                <a:latin typeface="Avenir"/>
                <a:ea typeface="Avenir"/>
                <a:cs typeface="Avenir"/>
                <a:sym typeface="Avenir"/>
              </a:defRPr>
            </a:lvl9pPr>
          </a:lstStyle>
          <a:p>
            <a:pPr indent="0" lvl="0" marL="0" rtl="0" algn="r">
              <a:spcBef>
                <a:spcPts val="0"/>
              </a:spcBef>
              <a:spcAft>
                <a:spcPts val="0"/>
              </a:spcAft>
              <a:buNone/>
            </a:pPr>
            <a:fld id="{00000000-1234-1234-1234-123412341234}" type="slidenum">
              <a:rPr lang="en-C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hyperlink" Target="mailto:andrea.lawlor@uwo.ca" TargetMode="External"/><Relationship Id="rId4" Type="http://schemas.openxmlformats.org/officeDocument/2006/relationships/hyperlink" Target="mailto:erin.crandall@acadiau.ca"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6.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chart" Target="../charts/char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idx="1" type="subTitle"/>
          </p:nvPr>
        </p:nvSpPr>
        <p:spPr>
          <a:xfrm>
            <a:off x="6569752" y="3591138"/>
            <a:ext cx="5168907" cy="1185995"/>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lnSpc>
                <a:spcPct val="90000"/>
              </a:lnSpc>
              <a:spcBef>
                <a:spcPts val="0"/>
              </a:spcBef>
              <a:spcAft>
                <a:spcPts val="0"/>
              </a:spcAft>
              <a:buClr>
                <a:schemeClr val="dk1"/>
              </a:buClr>
              <a:buSzPct val="100000"/>
              <a:buNone/>
            </a:pPr>
            <a:r>
              <a:rPr b="1" lang="en-CA" sz="3200">
                <a:latin typeface="Avenir"/>
                <a:ea typeface="Avenir"/>
                <a:cs typeface="Avenir"/>
                <a:sym typeface="Avenir"/>
              </a:rPr>
              <a:t>Erin Crandall</a:t>
            </a:r>
            <a:endParaRPr b="1"/>
          </a:p>
          <a:p>
            <a:pPr indent="0" lvl="0" marL="0" rtl="0" algn="ctr">
              <a:lnSpc>
                <a:spcPct val="90000"/>
              </a:lnSpc>
              <a:spcBef>
                <a:spcPts val="1000"/>
              </a:spcBef>
              <a:spcAft>
                <a:spcPts val="0"/>
              </a:spcAft>
              <a:buClr>
                <a:schemeClr val="dk1"/>
              </a:buClr>
              <a:buSzPct val="100000"/>
              <a:buNone/>
            </a:pPr>
            <a:r>
              <a:rPr lang="en-CA">
                <a:latin typeface="Avenir"/>
                <a:ea typeface="Avenir"/>
                <a:cs typeface="Avenir"/>
                <a:sym typeface="Avenir"/>
              </a:rPr>
              <a:t>Associate Professor</a:t>
            </a:r>
            <a:endParaRPr/>
          </a:p>
          <a:p>
            <a:pPr indent="0" lvl="0" marL="0" rtl="0" algn="ctr">
              <a:lnSpc>
                <a:spcPct val="90000"/>
              </a:lnSpc>
              <a:spcBef>
                <a:spcPts val="1000"/>
              </a:spcBef>
              <a:spcAft>
                <a:spcPts val="0"/>
              </a:spcAft>
              <a:buClr>
                <a:schemeClr val="dk1"/>
              </a:buClr>
              <a:buSzPct val="100000"/>
              <a:buNone/>
            </a:pPr>
            <a:r>
              <a:rPr lang="en-CA">
                <a:latin typeface="Avenir"/>
                <a:ea typeface="Avenir"/>
                <a:cs typeface="Avenir"/>
                <a:sym typeface="Avenir"/>
              </a:rPr>
              <a:t>Acadia University</a:t>
            </a:r>
            <a:endParaRPr/>
          </a:p>
        </p:txBody>
      </p:sp>
      <p:sp>
        <p:nvSpPr>
          <p:cNvPr id="90" name="Google Shape;90;p1"/>
          <p:cNvSpPr txBox="1"/>
          <p:nvPr>
            <p:ph type="ctrTitle"/>
          </p:nvPr>
        </p:nvSpPr>
        <p:spPr>
          <a:xfrm>
            <a:off x="1524000" y="1395255"/>
            <a:ext cx="9144000" cy="1414543"/>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548135"/>
              </a:buClr>
              <a:buSzPts val="4000"/>
              <a:buFont typeface="Avenir"/>
              <a:buNone/>
            </a:pPr>
            <a:r>
              <a:rPr b="1" lang="en-CA" sz="4000">
                <a:solidFill>
                  <a:srgbClr val="548135"/>
                </a:solidFill>
              </a:rPr>
              <a:t>Ideology, Court Support and Judicial Legitimacy in Canada</a:t>
            </a:r>
            <a:endParaRPr b="1" sz="4000">
              <a:solidFill>
                <a:srgbClr val="00B050"/>
              </a:solidFill>
            </a:endParaRPr>
          </a:p>
        </p:txBody>
      </p:sp>
      <p:sp>
        <p:nvSpPr>
          <p:cNvPr id="91" name="Google Shape;91;p1"/>
          <p:cNvSpPr txBox="1"/>
          <p:nvPr/>
        </p:nvSpPr>
        <p:spPr>
          <a:xfrm>
            <a:off x="349461" y="3580701"/>
            <a:ext cx="6114080" cy="126188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CA" sz="3200" u="none" cap="none" strike="noStrike">
                <a:solidFill>
                  <a:schemeClr val="dk1"/>
                </a:solidFill>
                <a:latin typeface="Avenir"/>
                <a:ea typeface="Avenir"/>
                <a:cs typeface="Avenir"/>
                <a:sym typeface="Avenir"/>
              </a:rPr>
              <a:t>Andrea Lawlor </a:t>
            </a:r>
            <a:endParaRPr/>
          </a:p>
          <a:p>
            <a:pPr indent="0" lvl="0" marL="0" marR="0" rtl="0" algn="ctr">
              <a:spcBef>
                <a:spcPts val="0"/>
              </a:spcBef>
              <a:spcAft>
                <a:spcPts val="0"/>
              </a:spcAft>
              <a:buNone/>
            </a:pPr>
            <a:r>
              <a:rPr b="0" i="0" lang="en-CA" sz="2200" u="none" cap="none" strike="noStrike">
                <a:solidFill>
                  <a:schemeClr val="dk1"/>
                </a:solidFill>
                <a:latin typeface="Avenir"/>
                <a:ea typeface="Avenir"/>
                <a:cs typeface="Avenir"/>
                <a:sym typeface="Avenir"/>
              </a:rPr>
              <a:t>Associate Professor</a:t>
            </a:r>
            <a:endParaRPr/>
          </a:p>
          <a:p>
            <a:pPr indent="0" lvl="0" marL="0" marR="0" rtl="0" algn="ctr">
              <a:spcBef>
                <a:spcPts val="0"/>
              </a:spcBef>
              <a:spcAft>
                <a:spcPts val="0"/>
              </a:spcAft>
              <a:buNone/>
            </a:pPr>
            <a:r>
              <a:rPr b="0" i="0" lang="en-CA" sz="2200" u="none" cap="none" strike="noStrike">
                <a:solidFill>
                  <a:schemeClr val="dk1"/>
                </a:solidFill>
                <a:latin typeface="Avenir"/>
                <a:ea typeface="Avenir"/>
                <a:cs typeface="Avenir"/>
                <a:sym typeface="Avenir"/>
              </a:rPr>
              <a:t>McMaster University</a:t>
            </a:r>
            <a:endParaRPr/>
          </a:p>
        </p:txBody>
      </p:sp>
      <p:sp>
        <p:nvSpPr>
          <p:cNvPr id="92" name="Google Shape;92;p1"/>
          <p:cNvSpPr txBox="1"/>
          <p:nvPr/>
        </p:nvSpPr>
        <p:spPr>
          <a:xfrm>
            <a:off x="3596638" y="5262690"/>
            <a:ext cx="4998724"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CA" sz="2000" u="none" cap="none" strike="noStrike">
                <a:solidFill>
                  <a:schemeClr val="dk1"/>
                </a:solidFill>
                <a:latin typeface="Avenir"/>
                <a:ea typeface="Avenir"/>
                <a:cs typeface="Avenir"/>
                <a:sym typeface="Avenir"/>
              </a:rPr>
              <a:t>February 8,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Rule of Law by Party</a:t>
            </a:r>
            <a:endParaRPr/>
          </a:p>
        </p:txBody>
      </p:sp>
      <p:sp>
        <p:nvSpPr>
          <p:cNvPr id="236" name="Google Shape;236;p10"/>
          <p:cNvSpPr txBox="1"/>
          <p:nvPr>
            <p:ph idx="12" type="sldNum"/>
          </p:nvPr>
        </p:nvSpPr>
        <p:spPr>
          <a:xfrm>
            <a:off x="9337149" y="638606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cxnSp>
        <p:nvCxnSpPr>
          <p:cNvPr id="237" name="Google Shape;237;p10"/>
          <p:cNvCxnSpPr/>
          <p:nvPr/>
        </p:nvCxnSpPr>
        <p:spPr>
          <a:xfrm>
            <a:off x="885160" y="3234210"/>
            <a:ext cx="10792235" cy="26448"/>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238" name="Google Shape;238;p10"/>
          <p:cNvCxnSpPr/>
          <p:nvPr/>
        </p:nvCxnSpPr>
        <p:spPr>
          <a:xfrm>
            <a:off x="875638" y="4333346"/>
            <a:ext cx="10574334" cy="14423"/>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239" name="Google Shape;239;p10"/>
          <p:cNvCxnSpPr/>
          <p:nvPr/>
        </p:nvCxnSpPr>
        <p:spPr>
          <a:xfrm flipH="1" rot="10800000">
            <a:off x="875638" y="5433760"/>
            <a:ext cx="10598150" cy="3956"/>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240" name="Google Shape;240;p10"/>
          <p:cNvSpPr/>
          <p:nvPr/>
        </p:nvSpPr>
        <p:spPr>
          <a:xfrm>
            <a:off x="3735435" y="3111021"/>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1" name="Google Shape;241;p10"/>
          <p:cNvSpPr/>
          <p:nvPr/>
        </p:nvSpPr>
        <p:spPr>
          <a:xfrm>
            <a:off x="2628240" y="5337449"/>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2" name="Google Shape;242;p10"/>
          <p:cNvSpPr/>
          <p:nvPr/>
        </p:nvSpPr>
        <p:spPr>
          <a:xfrm>
            <a:off x="4464045" y="3111021"/>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3" name="Google Shape;243;p10"/>
          <p:cNvSpPr/>
          <p:nvPr/>
        </p:nvSpPr>
        <p:spPr>
          <a:xfrm>
            <a:off x="3358240" y="5337449"/>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4" name="Google Shape;244;p10"/>
          <p:cNvSpPr/>
          <p:nvPr/>
        </p:nvSpPr>
        <p:spPr>
          <a:xfrm>
            <a:off x="4125375" y="3111021"/>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5" name="Google Shape;245;p10"/>
          <p:cNvSpPr/>
          <p:nvPr/>
        </p:nvSpPr>
        <p:spPr>
          <a:xfrm>
            <a:off x="2222532" y="5362375"/>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6" name="Google Shape;246;p10"/>
          <p:cNvSpPr/>
          <p:nvPr/>
        </p:nvSpPr>
        <p:spPr>
          <a:xfrm>
            <a:off x="3939108" y="3111021"/>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7" name="Google Shape;247;p10"/>
          <p:cNvSpPr/>
          <p:nvPr/>
        </p:nvSpPr>
        <p:spPr>
          <a:xfrm>
            <a:off x="2792988" y="5337449"/>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8" name="Google Shape;248;p10"/>
          <p:cNvSpPr/>
          <p:nvPr/>
        </p:nvSpPr>
        <p:spPr>
          <a:xfrm>
            <a:off x="4006606" y="3111021"/>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9" name="Google Shape;249;p10"/>
          <p:cNvSpPr/>
          <p:nvPr/>
        </p:nvSpPr>
        <p:spPr>
          <a:xfrm>
            <a:off x="3557911" y="5337449"/>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50" name="Google Shape;250;p10"/>
          <p:cNvCxnSpPr/>
          <p:nvPr/>
        </p:nvCxnSpPr>
        <p:spPr>
          <a:xfrm rot="10800000">
            <a:off x="880534" y="5641970"/>
            <a:ext cx="10667999" cy="0"/>
          </a:xfrm>
          <a:prstGeom prst="straightConnector1">
            <a:avLst/>
          </a:prstGeom>
          <a:noFill/>
          <a:ln cap="flat" cmpd="sng" w="9525">
            <a:solidFill>
              <a:srgbClr val="7F7F7F">
                <a:alpha val="45882"/>
              </a:srgbClr>
            </a:solidFill>
            <a:prstDash val="solid"/>
            <a:miter lim="800000"/>
            <a:headEnd len="sm" w="sm" type="none"/>
            <a:tailEnd len="sm" w="sm" type="none"/>
          </a:ln>
        </p:spPr>
      </p:cxnSp>
      <p:sp>
        <p:nvSpPr>
          <p:cNvPr id="251" name="Google Shape;251;p10"/>
          <p:cNvSpPr txBox="1"/>
          <p:nvPr/>
        </p:nvSpPr>
        <p:spPr>
          <a:xfrm>
            <a:off x="869215" y="2446618"/>
            <a:ext cx="1079223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It might be better to ignore the law and solve problems immediately rather than wait for a legal solution</a:t>
            </a:r>
            <a:endParaRPr/>
          </a:p>
        </p:txBody>
      </p:sp>
      <p:sp>
        <p:nvSpPr>
          <p:cNvPr id="252" name="Google Shape;252;p10"/>
          <p:cNvSpPr txBox="1"/>
          <p:nvPr/>
        </p:nvSpPr>
        <p:spPr>
          <a:xfrm>
            <a:off x="869215" y="3514794"/>
            <a:ext cx="10785811"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government should have some ability to bend the law to solve pressing social and political problems</a:t>
            </a:r>
            <a:endParaRPr/>
          </a:p>
        </p:txBody>
      </p:sp>
      <p:sp>
        <p:nvSpPr>
          <p:cNvPr id="253" name="Google Shape;253;p10"/>
          <p:cNvSpPr txBox="1"/>
          <p:nvPr/>
        </p:nvSpPr>
        <p:spPr>
          <a:xfrm>
            <a:off x="838200" y="4633440"/>
            <a:ext cx="1059815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When it comes right down to it, law is not all that important. What is important is that our government solves society’s problems and make us all better off</a:t>
            </a:r>
            <a:endParaRPr/>
          </a:p>
        </p:txBody>
      </p:sp>
      <p:sp>
        <p:nvSpPr>
          <p:cNvPr id="254" name="Google Shape;254;p10"/>
          <p:cNvSpPr txBox="1"/>
          <p:nvPr/>
        </p:nvSpPr>
        <p:spPr>
          <a:xfrm>
            <a:off x="1865842"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10%</a:t>
            </a:r>
            <a:endParaRPr sz="1800">
              <a:solidFill>
                <a:schemeClr val="dk1"/>
              </a:solidFill>
              <a:latin typeface="Calibri"/>
              <a:ea typeface="Calibri"/>
              <a:cs typeface="Calibri"/>
              <a:sym typeface="Calibri"/>
            </a:endParaRPr>
          </a:p>
        </p:txBody>
      </p:sp>
      <p:sp>
        <p:nvSpPr>
          <p:cNvPr id="255" name="Google Shape;255;p10"/>
          <p:cNvSpPr txBox="1"/>
          <p:nvPr/>
        </p:nvSpPr>
        <p:spPr>
          <a:xfrm>
            <a:off x="3311526"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20%</a:t>
            </a:r>
            <a:endParaRPr sz="1800">
              <a:solidFill>
                <a:schemeClr val="dk1"/>
              </a:solidFill>
              <a:latin typeface="Calibri"/>
              <a:ea typeface="Calibri"/>
              <a:cs typeface="Calibri"/>
              <a:sym typeface="Calibri"/>
            </a:endParaRPr>
          </a:p>
        </p:txBody>
      </p:sp>
      <p:sp>
        <p:nvSpPr>
          <p:cNvPr id="256" name="Google Shape;256;p10"/>
          <p:cNvSpPr txBox="1"/>
          <p:nvPr/>
        </p:nvSpPr>
        <p:spPr>
          <a:xfrm>
            <a:off x="4693704"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30%</a:t>
            </a:r>
            <a:endParaRPr sz="1800">
              <a:solidFill>
                <a:schemeClr val="dk1"/>
              </a:solidFill>
              <a:latin typeface="Calibri"/>
              <a:ea typeface="Calibri"/>
              <a:cs typeface="Calibri"/>
              <a:sym typeface="Calibri"/>
            </a:endParaRPr>
          </a:p>
        </p:txBody>
      </p:sp>
      <p:sp>
        <p:nvSpPr>
          <p:cNvPr id="257" name="Google Shape;257;p10"/>
          <p:cNvSpPr txBox="1"/>
          <p:nvPr/>
        </p:nvSpPr>
        <p:spPr>
          <a:xfrm>
            <a:off x="6088589"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40%</a:t>
            </a:r>
            <a:endParaRPr sz="1800">
              <a:solidFill>
                <a:schemeClr val="dk1"/>
              </a:solidFill>
              <a:latin typeface="Calibri"/>
              <a:ea typeface="Calibri"/>
              <a:cs typeface="Calibri"/>
              <a:sym typeface="Calibri"/>
            </a:endParaRPr>
          </a:p>
        </p:txBody>
      </p:sp>
      <p:sp>
        <p:nvSpPr>
          <p:cNvPr id="258" name="Google Shape;258;p10"/>
          <p:cNvSpPr txBox="1"/>
          <p:nvPr/>
        </p:nvSpPr>
        <p:spPr>
          <a:xfrm>
            <a:off x="7466075"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50%</a:t>
            </a:r>
            <a:endParaRPr sz="1800">
              <a:solidFill>
                <a:schemeClr val="dk1"/>
              </a:solidFill>
              <a:latin typeface="Calibri"/>
              <a:ea typeface="Calibri"/>
              <a:cs typeface="Calibri"/>
              <a:sym typeface="Calibri"/>
            </a:endParaRPr>
          </a:p>
        </p:txBody>
      </p:sp>
      <p:sp>
        <p:nvSpPr>
          <p:cNvPr id="259" name="Google Shape;259;p10"/>
          <p:cNvSpPr txBox="1"/>
          <p:nvPr/>
        </p:nvSpPr>
        <p:spPr>
          <a:xfrm>
            <a:off x="5369451" y="6256417"/>
            <a:ext cx="209655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CA" sz="1800">
                <a:solidFill>
                  <a:schemeClr val="dk1"/>
                </a:solidFill>
                <a:latin typeface="Avenir"/>
                <a:ea typeface="Avenir"/>
                <a:cs typeface="Avenir"/>
                <a:sym typeface="Avenir"/>
              </a:rPr>
              <a:t>% Agree</a:t>
            </a:r>
            <a:endParaRPr sz="1800">
              <a:solidFill>
                <a:schemeClr val="dk1"/>
              </a:solidFill>
              <a:latin typeface="Calibri"/>
              <a:ea typeface="Calibri"/>
              <a:cs typeface="Calibri"/>
              <a:sym typeface="Calibri"/>
            </a:endParaRPr>
          </a:p>
        </p:txBody>
      </p:sp>
      <p:sp>
        <p:nvSpPr>
          <p:cNvPr id="260" name="Google Shape;260;p10"/>
          <p:cNvSpPr/>
          <p:nvPr/>
        </p:nvSpPr>
        <p:spPr>
          <a:xfrm>
            <a:off x="4859227" y="4253035"/>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1" name="Google Shape;261;p10"/>
          <p:cNvSpPr/>
          <p:nvPr/>
        </p:nvSpPr>
        <p:spPr>
          <a:xfrm>
            <a:off x="4972472" y="4253035"/>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2" name="Google Shape;262;p10"/>
          <p:cNvSpPr/>
          <p:nvPr/>
        </p:nvSpPr>
        <p:spPr>
          <a:xfrm>
            <a:off x="3982257" y="4253035"/>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3" name="Google Shape;263;p10"/>
          <p:cNvSpPr/>
          <p:nvPr/>
        </p:nvSpPr>
        <p:spPr>
          <a:xfrm>
            <a:off x="4688085" y="4253035"/>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4" name="Google Shape;264;p10"/>
          <p:cNvSpPr/>
          <p:nvPr/>
        </p:nvSpPr>
        <p:spPr>
          <a:xfrm>
            <a:off x="4600570" y="4253035"/>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5" name="Google Shape;265;p10"/>
          <p:cNvSpPr txBox="1"/>
          <p:nvPr/>
        </p:nvSpPr>
        <p:spPr>
          <a:xfrm>
            <a:off x="8737601"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60%</a:t>
            </a:r>
            <a:endParaRPr sz="1800">
              <a:solidFill>
                <a:schemeClr val="dk1"/>
              </a:solidFill>
              <a:latin typeface="Calibri"/>
              <a:ea typeface="Calibri"/>
              <a:cs typeface="Calibri"/>
              <a:sym typeface="Calibri"/>
            </a:endParaRPr>
          </a:p>
        </p:txBody>
      </p:sp>
      <p:sp>
        <p:nvSpPr>
          <p:cNvPr id="266" name="Google Shape;266;p10"/>
          <p:cNvSpPr txBox="1"/>
          <p:nvPr/>
        </p:nvSpPr>
        <p:spPr>
          <a:xfrm>
            <a:off x="9982143" y="584467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70%</a:t>
            </a:r>
            <a:endParaRPr sz="1800">
              <a:solidFill>
                <a:schemeClr val="dk1"/>
              </a:solidFill>
              <a:latin typeface="Calibri"/>
              <a:ea typeface="Calibri"/>
              <a:cs typeface="Calibri"/>
              <a:sym typeface="Calibri"/>
            </a:endParaRPr>
          </a:p>
        </p:txBody>
      </p:sp>
      <p:sp>
        <p:nvSpPr>
          <p:cNvPr id="267" name="Google Shape;267;p10"/>
          <p:cNvSpPr txBox="1"/>
          <p:nvPr/>
        </p:nvSpPr>
        <p:spPr>
          <a:xfrm>
            <a:off x="11253669" y="5846789"/>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80%</a:t>
            </a:r>
            <a:endParaRPr sz="1800">
              <a:solidFill>
                <a:schemeClr val="dk1"/>
              </a:solidFill>
              <a:latin typeface="Calibri"/>
              <a:ea typeface="Calibri"/>
              <a:cs typeface="Calibri"/>
              <a:sym typeface="Calibri"/>
            </a:endParaRPr>
          </a:p>
        </p:txBody>
      </p:sp>
      <p:cxnSp>
        <p:nvCxnSpPr>
          <p:cNvPr id="268" name="Google Shape;268;p10"/>
          <p:cNvCxnSpPr/>
          <p:nvPr/>
        </p:nvCxnSpPr>
        <p:spPr>
          <a:xfrm>
            <a:off x="875638" y="2133459"/>
            <a:ext cx="10792235" cy="26448"/>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269" name="Google Shape;269;p10"/>
          <p:cNvSpPr/>
          <p:nvPr/>
        </p:nvSpPr>
        <p:spPr>
          <a:xfrm>
            <a:off x="1868231" y="2035717"/>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0" name="Google Shape;270;p10"/>
          <p:cNvSpPr/>
          <p:nvPr/>
        </p:nvSpPr>
        <p:spPr>
          <a:xfrm>
            <a:off x="2184387" y="2035717"/>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1" name="Google Shape;271;p10"/>
          <p:cNvSpPr/>
          <p:nvPr/>
        </p:nvSpPr>
        <p:spPr>
          <a:xfrm>
            <a:off x="2052765" y="2035717"/>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2" name="Google Shape;272;p10"/>
          <p:cNvSpPr/>
          <p:nvPr/>
        </p:nvSpPr>
        <p:spPr>
          <a:xfrm>
            <a:off x="1643475" y="2035717"/>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3" name="Google Shape;273;p10"/>
          <p:cNvSpPr/>
          <p:nvPr/>
        </p:nvSpPr>
        <p:spPr>
          <a:xfrm>
            <a:off x="2101849" y="2035717"/>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4" name="Google Shape;274;p10"/>
          <p:cNvSpPr txBox="1"/>
          <p:nvPr/>
        </p:nvSpPr>
        <p:spPr>
          <a:xfrm>
            <a:off x="875637" y="1565412"/>
            <a:ext cx="781116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 It is not necessary to obey a law you consider unjust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Court Support by Subjective Ideological Agreement</a:t>
            </a:r>
            <a:endParaRPr/>
          </a:p>
        </p:txBody>
      </p:sp>
      <p:sp>
        <p:nvSpPr>
          <p:cNvPr id="281" name="Google Shape;281;p11"/>
          <p:cNvSpPr txBox="1"/>
          <p:nvPr>
            <p:ph idx="12" type="sldNum"/>
          </p:nvPr>
        </p:nvSpPr>
        <p:spPr>
          <a:xfrm>
            <a:off x="9337149" y="638606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cxnSp>
        <p:nvCxnSpPr>
          <p:cNvPr id="282" name="Google Shape;282;p11"/>
          <p:cNvCxnSpPr/>
          <p:nvPr/>
        </p:nvCxnSpPr>
        <p:spPr>
          <a:xfrm>
            <a:off x="1119717" y="2457450"/>
            <a:ext cx="10428816" cy="34364"/>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283" name="Google Shape;283;p11"/>
          <p:cNvCxnSpPr/>
          <p:nvPr/>
        </p:nvCxnSpPr>
        <p:spPr>
          <a:xfrm flipH="1" rot="10800000">
            <a:off x="1143533" y="3780383"/>
            <a:ext cx="10405000" cy="28031"/>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284" name="Google Shape;284;p11"/>
          <p:cNvCxnSpPr/>
          <p:nvPr/>
        </p:nvCxnSpPr>
        <p:spPr>
          <a:xfrm flipH="1" rot="10800000">
            <a:off x="1119717" y="5033179"/>
            <a:ext cx="10428816" cy="15071"/>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285" name="Google Shape;285;p11"/>
          <p:cNvSpPr/>
          <p:nvPr/>
        </p:nvSpPr>
        <p:spPr>
          <a:xfrm>
            <a:off x="10129702" y="2399805"/>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6" name="Google Shape;286;p11"/>
          <p:cNvSpPr/>
          <p:nvPr/>
        </p:nvSpPr>
        <p:spPr>
          <a:xfrm>
            <a:off x="5833532" y="4948638"/>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7" name="Google Shape;287;p11"/>
          <p:cNvSpPr/>
          <p:nvPr/>
        </p:nvSpPr>
        <p:spPr>
          <a:xfrm>
            <a:off x="5740399" y="2399805"/>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8" name="Google Shape;288;p11"/>
          <p:cNvSpPr/>
          <p:nvPr/>
        </p:nvSpPr>
        <p:spPr>
          <a:xfrm>
            <a:off x="9311874" y="4930520"/>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9" name="Google Shape;289;p11"/>
          <p:cNvSpPr/>
          <p:nvPr/>
        </p:nvSpPr>
        <p:spPr>
          <a:xfrm>
            <a:off x="5386979" y="2399805"/>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0" name="Google Shape;290;p11"/>
          <p:cNvSpPr/>
          <p:nvPr/>
        </p:nvSpPr>
        <p:spPr>
          <a:xfrm>
            <a:off x="8650813" y="4948638"/>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91" name="Google Shape;291;p11"/>
          <p:cNvCxnSpPr/>
          <p:nvPr/>
        </p:nvCxnSpPr>
        <p:spPr>
          <a:xfrm rot="10800000">
            <a:off x="880534" y="5641970"/>
            <a:ext cx="10667999" cy="0"/>
          </a:xfrm>
          <a:prstGeom prst="straightConnector1">
            <a:avLst/>
          </a:prstGeom>
          <a:noFill/>
          <a:ln cap="flat" cmpd="sng" w="9525">
            <a:solidFill>
              <a:srgbClr val="7F7F7F">
                <a:alpha val="45882"/>
              </a:srgbClr>
            </a:solidFill>
            <a:prstDash val="solid"/>
            <a:miter lim="800000"/>
            <a:headEnd len="sm" w="sm" type="none"/>
            <a:tailEnd len="sm" w="sm" type="none"/>
          </a:ln>
        </p:spPr>
      </p:cxnSp>
      <p:sp>
        <p:nvSpPr>
          <p:cNvPr id="292" name="Google Shape;292;p11"/>
          <p:cNvSpPr txBox="1"/>
          <p:nvPr/>
        </p:nvSpPr>
        <p:spPr>
          <a:xfrm>
            <a:off x="1119716" y="1889402"/>
            <a:ext cx="5298013" cy="38066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Supreme Court of Canada is too political</a:t>
            </a:r>
            <a:endParaRPr/>
          </a:p>
        </p:txBody>
      </p:sp>
      <p:sp>
        <p:nvSpPr>
          <p:cNvPr id="293" name="Google Shape;293;p11"/>
          <p:cNvSpPr txBox="1"/>
          <p:nvPr/>
        </p:nvSpPr>
        <p:spPr>
          <a:xfrm>
            <a:off x="1061907" y="3108050"/>
            <a:ext cx="477162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Court favours some groups over others</a:t>
            </a:r>
            <a:endParaRPr/>
          </a:p>
        </p:txBody>
      </p:sp>
      <p:sp>
        <p:nvSpPr>
          <p:cNvPr id="294" name="Google Shape;294;p11"/>
          <p:cNvSpPr txBox="1"/>
          <p:nvPr/>
        </p:nvSpPr>
        <p:spPr>
          <a:xfrm>
            <a:off x="1028035" y="4374103"/>
            <a:ext cx="10883917" cy="37645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Court can usually be trusted to make decisions that are in the best interest of the Canadian people</a:t>
            </a:r>
            <a:endParaRPr/>
          </a:p>
        </p:txBody>
      </p:sp>
      <p:sp>
        <p:nvSpPr>
          <p:cNvPr id="295" name="Google Shape;295;p11"/>
          <p:cNvSpPr txBox="1"/>
          <p:nvPr/>
        </p:nvSpPr>
        <p:spPr>
          <a:xfrm>
            <a:off x="1307038"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10%</a:t>
            </a:r>
            <a:endParaRPr sz="1800">
              <a:solidFill>
                <a:schemeClr val="dk1"/>
              </a:solidFill>
              <a:latin typeface="Calibri"/>
              <a:ea typeface="Calibri"/>
              <a:cs typeface="Calibri"/>
              <a:sym typeface="Calibri"/>
            </a:endParaRPr>
          </a:p>
        </p:txBody>
      </p:sp>
      <p:sp>
        <p:nvSpPr>
          <p:cNvPr id="296" name="Google Shape;296;p11"/>
          <p:cNvSpPr txBox="1"/>
          <p:nvPr/>
        </p:nvSpPr>
        <p:spPr>
          <a:xfrm>
            <a:off x="2752722"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20%</a:t>
            </a:r>
            <a:endParaRPr sz="1800">
              <a:solidFill>
                <a:schemeClr val="dk1"/>
              </a:solidFill>
              <a:latin typeface="Calibri"/>
              <a:ea typeface="Calibri"/>
              <a:cs typeface="Calibri"/>
              <a:sym typeface="Calibri"/>
            </a:endParaRPr>
          </a:p>
        </p:txBody>
      </p:sp>
      <p:sp>
        <p:nvSpPr>
          <p:cNvPr id="297" name="Google Shape;297;p11"/>
          <p:cNvSpPr txBox="1"/>
          <p:nvPr/>
        </p:nvSpPr>
        <p:spPr>
          <a:xfrm>
            <a:off x="4134900"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30%</a:t>
            </a:r>
            <a:endParaRPr sz="1800">
              <a:solidFill>
                <a:schemeClr val="dk1"/>
              </a:solidFill>
              <a:latin typeface="Calibri"/>
              <a:ea typeface="Calibri"/>
              <a:cs typeface="Calibri"/>
              <a:sym typeface="Calibri"/>
            </a:endParaRPr>
          </a:p>
        </p:txBody>
      </p:sp>
      <p:sp>
        <p:nvSpPr>
          <p:cNvPr id="298" name="Google Shape;298;p11"/>
          <p:cNvSpPr txBox="1"/>
          <p:nvPr/>
        </p:nvSpPr>
        <p:spPr>
          <a:xfrm>
            <a:off x="5529785"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40%</a:t>
            </a:r>
            <a:endParaRPr sz="1800">
              <a:solidFill>
                <a:schemeClr val="dk1"/>
              </a:solidFill>
              <a:latin typeface="Calibri"/>
              <a:ea typeface="Calibri"/>
              <a:cs typeface="Calibri"/>
              <a:sym typeface="Calibri"/>
            </a:endParaRPr>
          </a:p>
        </p:txBody>
      </p:sp>
      <p:sp>
        <p:nvSpPr>
          <p:cNvPr id="299" name="Google Shape;299;p11"/>
          <p:cNvSpPr txBox="1"/>
          <p:nvPr/>
        </p:nvSpPr>
        <p:spPr>
          <a:xfrm>
            <a:off x="6907271"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50%</a:t>
            </a:r>
            <a:endParaRPr sz="1800">
              <a:solidFill>
                <a:schemeClr val="dk1"/>
              </a:solidFill>
              <a:latin typeface="Calibri"/>
              <a:ea typeface="Calibri"/>
              <a:cs typeface="Calibri"/>
              <a:sym typeface="Calibri"/>
            </a:endParaRPr>
          </a:p>
        </p:txBody>
      </p:sp>
      <p:sp>
        <p:nvSpPr>
          <p:cNvPr id="300" name="Google Shape;300;p11"/>
          <p:cNvSpPr txBox="1"/>
          <p:nvPr/>
        </p:nvSpPr>
        <p:spPr>
          <a:xfrm>
            <a:off x="5480113" y="6348721"/>
            <a:ext cx="209655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CA" sz="1800">
                <a:solidFill>
                  <a:schemeClr val="dk1"/>
                </a:solidFill>
                <a:latin typeface="Avenir"/>
                <a:ea typeface="Avenir"/>
                <a:cs typeface="Avenir"/>
                <a:sym typeface="Avenir"/>
              </a:rPr>
              <a:t>% Agree</a:t>
            </a:r>
            <a:endParaRPr sz="1800">
              <a:solidFill>
                <a:schemeClr val="dk1"/>
              </a:solidFill>
              <a:latin typeface="Calibri"/>
              <a:ea typeface="Calibri"/>
              <a:cs typeface="Calibri"/>
              <a:sym typeface="Calibri"/>
            </a:endParaRPr>
          </a:p>
        </p:txBody>
      </p:sp>
      <p:sp>
        <p:nvSpPr>
          <p:cNvPr id="301" name="Google Shape;301;p11"/>
          <p:cNvSpPr/>
          <p:nvPr/>
        </p:nvSpPr>
        <p:spPr>
          <a:xfrm>
            <a:off x="10601731" y="3669773"/>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2" name="Google Shape;302;p11"/>
          <p:cNvSpPr/>
          <p:nvPr/>
        </p:nvSpPr>
        <p:spPr>
          <a:xfrm>
            <a:off x="6028266" y="3669773"/>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3" name="Google Shape;303;p11"/>
          <p:cNvSpPr/>
          <p:nvPr/>
        </p:nvSpPr>
        <p:spPr>
          <a:xfrm>
            <a:off x="5480112" y="3669773"/>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4" name="Google Shape;304;p11"/>
          <p:cNvSpPr txBox="1"/>
          <p:nvPr/>
        </p:nvSpPr>
        <p:spPr>
          <a:xfrm>
            <a:off x="8178797"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60%</a:t>
            </a:r>
            <a:endParaRPr sz="1800">
              <a:solidFill>
                <a:schemeClr val="dk1"/>
              </a:solidFill>
              <a:latin typeface="Calibri"/>
              <a:ea typeface="Calibri"/>
              <a:cs typeface="Calibri"/>
              <a:sym typeface="Calibri"/>
            </a:endParaRPr>
          </a:p>
        </p:txBody>
      </p:sp>
      <p:sp>
        <p:nvSpPr>
          <p:cNvPr id="305" name="Google Shape;305;p11"/>
          <p:cNvSpPr txBox="1"/>
          <p:nvPr/>
        </p:nvSpPr>
        <p:spPr>
          <a:xfrm>
            <a:off x="9423339" y="584467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70%</a:t>
            </a:r>
            <a:endParaRPr sz="1800">
              <a:solidFill>
                <a:schemeClr val="dk1"/>
              </a:solidFill>
              <a:latin typeface="Calibri"/>
              <a:ea typeface="Calibri"/>
              <a:cs typeface="Calibri"/>
              <a:sym typeface="Calibri"/>
            </a:endParaRPr>
          </a:p>
        </p:txBody>
      </p:sp>
      <p:sp>
        <p:nvSpPr>
          <p:cNvPr id="306" name="Google Shape;306;p11"/>
          <p:cNvSpPr txBox="1"/>
          <p:nvPr/>
        </p:nvSpPr>
        <p:spPr>
          <a:xfrm>
            <a:off x="10694865" y="5846789"/>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80%</a:t>
            </a:r>
            <a:endParaRPr sz="1800">
              <a:solidFill>
                <a:schemeClr val="dk1"/>
              </a:solidFill>
              <a:latin typeface="Calibri"/>
              <a:ea typeface="Calibri"/>
              <a:cs typeface="Calibri"/>
              <a:sym typeface="Calibri"/>
            </a:endParaRPr>
          </a:p>
        </p:txBody>
      </p:sp>
      <p:sp>
        <p:nvSpPr>
          <p:cNvPr id="307" name="Google Shape;307;p11"/>
          <p:cNvSpPr/>
          <p:nvPr/>
        </p:nvSpPr>
        <p:spPr>
          <a:xfrm>
            <a:off x="342369" y="6545871"/>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8" name="Google Shape;308;p11"/>
          <p:cNvSpPr txBox="1"/>
          <p:nvPr/>
        </p:nvSpPr>
        <p:spPr>
          <a:xfrm>
            <a:off x="528636" y="6482791"/>
            <a:ext cx="178462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Disagreement </a:t>
            </a:r>
            <a:endParaRPr sz="1800">
              <a:solidFill>
                <a:schemeClr val="dk1"/>
              </a:solidFill>
              <a:latin typeface="Calibri"/>
              <a:ea typeface="Calibri"/>
              <a:cs typeface="Calibri"/>
              <a:sym typeface="Calibri"/>
            </a:endParaRPr>
          </a:p>
        </p:txBody>
      </p:sp>
      <p:sp>
        <p:nvSpPr>
          <p:cNvPr id="309" name="Google Shape;309;p11"/>
          <p:cNvSpPr/>
          <p:nvPr/>
        </p:nvSpPr>
        <p:spPr>
          <a:xfrm>
            <a:off x="2220126" y="6581392"/>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0" name="Google Shape;310;p11"/>
          <p:cNvSpPr txBox="1"/>
          <p:nvPr/>
        </p:nvSpPr>
        <p:spPr>
          <a:xfrm>
            <a:off x="2494982" y="6499384"/>
            <a:ext cx="20965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Tacit Agreement </a:t>
            </a:r>
            <a:endParaRPr sz="1800">
              <a:solidFill>
                <a:schemeClr val="dk1"/>
              </a:solidFill>
              <a:latin typeface="Calibri"/>
              <a:ea typeface="Calibri"/>
              <a:cs typeface="Calibri"/>
              <a:sym typeface="Calibri"/>
            </a:endParaRPr>
          </a:p>
        </p:txBody>
      </p:sp>
      <p:sp>
        <p:nvSpPr>
          <p:cNvPr id="311" name="Google Shape;311;p11"/>
          <p:cNvSpPr/>
          <p:nvPr/>
        </p:nvSpPr>
        <p:spPr>
          <a:xfrm>
            <a:off x="4506741" y="6545871"/>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2" name="Google Shape;312;p11"/>
          <p:cNvSpPr txBox="1"/>
          <p:nvPr/>
        </p:nvSpPr>
        <p:spPr>
          <a:xfrm>
            <a:off x="4793183" y="6495087"/>
            <a:ext cx="1558835" cy="372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Agreement</a:t>
            </a: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Court Curbing by Subjective Ideological Agreement</a:t>
            </a:r>
            <a:endParaRPr/>
          </a:p>
        </p:txBody>
      </p:sp>
      <p:sp>
        <p:nvSpPr>
          <p:cNvPr id="319" name="Google Shape;319;p12"/>
          <p:cNvSpPr txBox="1"/>
          <p:nvPr>
            <p:ph idx="12" type="sldNum"/>
          </p:nvPr>
        </p:nvSpPr>
        <p:spPr>
          <a:xfrm>
            <a:off x="9337149" y="638606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cxnSp>
        <p:nvCxnSpPr>
          <p:cNvPr id="320" name="Google Shape;320;p12"/>
          <p:cNvCxnSpPr/>
          <p:nvPr/>
        </p:nvCxnSpPr>
        <p:spPr>
          <a:xfrm>
            <a:off x="875638" y="3745141"/>
            <a:ext cx="10792235" cy="26448"/>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321" name="Google Shape;321;p12"/>
          <p:cNvCxnSpPr/>
          <p:nvPr/>
        </p:nvCxnSpPr>
        <p:spPr>
          <a:xfrm>
            <a:off x="875638" y="5261399"/>
            <a:ext cx="10574334" cy="14423"/>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322" name="Google Shape;322;p12"/>
          <p:cNvSpPr/>
          <p:nvPr/>
        </p:nvSpPr>
        <p:spPr>
          <a:xfrm>
            <a:off x="8593668" y="3673759"/>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3" name="Google Shape;323;p12"/>
          <p:cNvSpPr/>
          <p:nvPr/>
        </p:nvSpPr>
        <p:spPr>
          <a:xfrm>
            <a:off x="9072021" y="3673759"/>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4" name="Google Shape;324;p12"/>
          <p:cNvSpPr/>
          <p:nvPr/>
        </p:nvSpPr>
        <p:spPr>
          <a:xfrm>
            <a:off x="8500534" y="3673759"/>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5" name="Google Shape;325;p12"/>
          <p:cNvSpPr txBox="1"/>
          <p:nvPr/>
        </p:nvSpPr>
        <p:spPr>
          <a:xfrm>
            <a:off x="869215" y="3006178"/>
            <a:ext cx="1079223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length of time SCC justices can serve should be changed from retirement at age 75 to a limit of 10 yrs</a:t>
            </a:r>
            <a:endParaRPr/>
          </a:p>
        </p:txBody>
      </p:sp>
      <p:sp>
        <p:nvSpPr>
          <p:cNvPr id="326" name="Google Shape;326;p12"/>
          <p:cNvSpPr txBox="1"/>
          <p:nvPr/>
        </p:nvSpPr>
        <p:spPr>
          <a:xfrm>
            <a:off x="869215" y="4442847"/>
            <a:ext cx="10785811"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If the SCC started making a lot of rulings that most Canadians disagreed with, it might be better to reduce the powers of the Court to decide certain types of controversial issues</a:t>
            </a:r>
            <a:endParaRPr/>
          </a:p>
        </p:txBody>
      </p:sp>
      <p:sp>
        <p:nvSpPr>
          <p:cNvPr id="327" name="Google Shape;327;p12"/>
          <p:cNvSpPr txBox="1"/>
          <p:nvPr/>
        </p:nvSpPr>
        <p:spPr>
          <a:xfrm>
            <a:off x="1865842" y="582829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10%</a:t>
            </a:r>
            <a:endParaRPr sz="1800">
              <a:solidFill>
                <a:schemeClr val="dk1"/>
              </a:solidFill>
              <a:latin typeface="Calibri"/>
              <a:ea typeface="Calibri"/>
              <a:cs typeface="Calibri"/>
              <a:sym typeface="Calibri"/>
            </a:endParaRPr>
          </a:p>
        </p:txBody>
      </p:sp>
      <p:sp>
        <p:nvSpPr>
          <p:cNvPr id="328" name="Google Shape;328;p12"/>
          <p:cNvSpPr txBox="1"/>
          <p:nvPr/>
        </p:nvSpPr>
        <p:spPr>
          <a:xfrm>
            <a:off x="3311526" y="582829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20%</a:t>
            </a:r>
            <a:endParaRPr sz="1800">
              <a:solidFill>
                <a:schemeClr val="dk1"/>
              </a:solidFill>
              <a:latin typeface="Calibri"/>
              <a:ea typeface="Calibri"/>
              <a:cs typeface="Calibri"/>
              <a:sym typeface="Calibri"/>
            </a:endParaRPr>
          </a:p>
        </p:txBody>
      </p:sp>
      <p:sp>
        <p:nvSpPr>
          <p:cNvPr id="329" name="Google Shape;329;p12"/>
          <p:cNvSpPr txBox="1"/>
          <p:nvPr/>
        </p:nvSpPr>
        <p:spPr>
          <a:xfrm>
            <a:off x="4693704" y="582829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30%</a:t>
            </a:r>
            <a:endParaRPr sz="1800">
              <a:solidFill>
                <a:schemeClr val="dk1"/>
              </a:solidFill>
              <a:latin typeface="Calibri"/>
              <a:ea typeface="Calibri"/>
              <a:cs typeface="Calibri"/>
              <a:sym typeface="Calibri"/>
            </a:endParaRPr>
          </a:p>
        </p:txBody>
      </p:sp>
      <p:sp>
        <p:nvSpPr>
          <p:cNvPr id="330" name="Google Shape;330;p12"/>
          <p:cNvSpPr txBox="1"/>
          <p:nvPr/>
        </p:nvSpPr>
        <p:spPr>
          <a:xfrm>
            <a:off x="6088589" y="582829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40%</a:t>
            </a:r>
            <a:endParaRPr sz="1800">
              <a:solidFill>
                <a:schemeClr val="dk1"/>
              </a:solidFill>
              <a:latin typeface="Calibri"/>
              <a:ea typeface="Calibri"/>
              <a:cs typeface="Calibri"/>
              <a:sym typeface="Calibri"/>
            </a:endParaRPr>
          </a:p>
        </p:txBody>
      </p:sp>
      <p:sp>
        <p:nvSpPr>
          <p:cNvPr id="331" name="Google Shape;331;p12"/>
          <p:cNvSpPr txBox="1"/>
          <p:nvPr/>
        </p:nvSpPr>
        <p:spPr>
          <a:xfrm>
            <a:off x="7466075" y="582829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50%</a:t>
            </a:r>
            <a:endParaRPr sz="1800">
              <a:solidFill>
                <a:schemeClr val="dk1"/>
              </a:solidFill>
              <a:latin typeface="Calibri"/>
              <a:ea typeface="Calibri"/>
              <a:cs typeface="Calibri"/>
              <a:sym typeface="Calibri"/>
            </a:endParaRPr>
          </a:p>
        </p:txBody>
      </p:sp>
      <p:sp>
        <p:nvSpPr>
          <p:cNvPr id="332" name="Google Shape;332;p12"/>
          <p:cNvSpPr txBox="1"/>
          <p:nvPr/>
        </p:nvSpPr>
        <p:spPr>
          <a:xfrm>
            <a:off x="5381576" y="6279197"/>
            <a:ext cx="209655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CA" sz="1800">
                <a:solidFill>
                  <a:schemeClr val="dk1"/>
                </a:solidFill>
                <a:latin typeface="Avenir"/>
                <a:ea typeface="Avenir"/>
                <a:cs typeface="Avenir"/>
                <a:sym typeface="Avenir"/>
              </a:rPr>
              <a:t>% Agree</a:t>
            </a:r>
            <a:endParaRPr sz="1800">
              <a:solidFill>
                <a:schemeClr val="dk1"/>
              </a:solidFill>
              <a:latin typeface="Calibri"/>
              <a:ea typeface="Calibri"/>
              <a:cs typeface="Calibri"/>
              <a:sym typeface="Calibri"/>
            </a:endParaRPr>
          </a:p>
        </p:txBody>
      </p:sp>
      <p:sp>
        <p:nvSpPr>
          <p:cNvPr id="333" name="Google Shape;333;p12"/>
          <p:cNvSpPr/>
          <p:nvPr/>
        </p:nvSpPr>
        <p:spPr>
          <a:xfrm>
            <a:off x="8337597" y="5162248"/>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12"/>
          <p:cNvSpPr/>
          <p:nvPr/>
        </p:nvSpPr>
        <p:spPr>
          <a:xfrm>
            <a:off x="6581223" y="5162248"/>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5" name="Google Shape;335;p12"/>
          <p:cNvSpPr/>
          <p:nvPr/>
        </p:nvSpPr>
        <p:spPr>
          <a:xfrm>
            <a:off x="5703036" y="5162248"/>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6" name="Google Shape;336;p12"/>
          <p:cNvSpPr txBox="1"/>
          <p:nvPr/>
        </p:nvSpPr>
        <p:spPr>
          <a:xfrm>
            <a:off x="8737601" y="582829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60%</a:t>
            </a:r>
            <a:endParaRPr sz="1800">
              <a:solidFill>
                <a:schemeClr val="dk1"/>
              </a:solidFill>
              <a:latin typeface="Calibri"/>
              <a:ea typeface="Calibri"/>
              <a:cs typeface="Calibri"/>
              <a:sym typeface="Calibri"/>
            </a:endParaRPr>
          </a:p>
        </p:txBody>
      </p:sp>
      <p:sp>
        <p:nvSpPr>
          <p:cNvPr id="337" name="Google Shape;337;p12"/>
          <p:cNvSpPr txBox="1"/>
          <p:nvPr/>
        </p:nvSpPr>
        <p:spPr>
          <a:xfrm>
            <a:off x="9982143" y="584467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70%</a:t>
            </a:r>
            <a:endParaRPr sz="1800">
              <a:solidFill>
                <a:schemeClr val="dk1"/>
              </a:solidFill>
              <a:latin typeface="Calibri"/>
              <a:ea typeface="Calibri"/>
              <a:cs typeface="Calibri"/>
              <a:sym typeface="Calibri"/>
            </a:endParaRPr>
          </a:p>
        </p:txBody>
      </p:sp>
      <p:sp>
        <p:nvSpPr>
          <p:cNvPr id="338" name="Google Shape;338;p12"/>
          <p:cNvSpPr txBox="1"/>
          <p:nvPr/>
        </p:nvSpPr>
        <p:spPr>
          <a:xfrm>
            <a:off x="11253669" y="5846789"/>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80%</a:t>
            </a:r>
            <a:endParaRPr sz="1800">
              <a:solidFill>
                <a:schemeClr val="dk1"/>
              </a:solidFill>
              <a:latin typeface="Calibri"/>
              <a:ea typeface="Calibri"/>
              <a:cs typeface="Calibri"/>
              <a:sym typeface="Calibri"/>
            </a:endParaRPr>
          </a:p>
        </p:txBody>
      </p:sp>
      <p:cxnSp>
        <p:nvCxnSpPr>
          <p:cNvPr id="339" name="Google Shape;339;p12"/>
          <p:cNvCxnSpPr/>
          <p:nvPr/>
        </p:nvCxnSpPr>
        <p:spPr>
          <a:xfrm>
            <a:off x="875638" y="2228995"/>
            <a:ext cx="10792235" cy="26448"/>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340" name="Google Shape;340;p12"/>
          <p:cNvSpPr/>
          <p:nvPr/>
        </p:nvSpPr>
        <p:spPr>
          <a:xfrm>
            <a:off x="7320844" y="2149376"/>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1" name="Google Shape;341;p12"/>
          <p:cNvSpPr/>
          <p:nvPr/>
        </p:nvSpPr>
        <p:spPr>
          <a:xfrm>
            <a:off x="6759029" y="2149376"/>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2" name="Google Shape;342;p12"/>
          <p:cNvSpPr/>
          <p:nvPr/>
        </p:nvSpPr>
        <p:spPr>
          <a:xfrm>
            <a:off x="6653738" y="2149376"/>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3" name="Google Shape;343;p12"/>
          <p:cNvSpPr txBox="1"/>
          <p:nvPr/>
        </p:nvSpPr>
        <p:spPr>
          <a:xfrm>
            <a:off x="875637" y="1660948"/>
            <a:ext cx="781116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Government should be able to control the salaries of judges</a:t>
            </a:r>
            <a:endParaRPr/>
          </a:p>
        </p:txBody>
      </p:sp>
      <p:sp>
        <p:nvSpPr>
          <p:cNvPr id="344" name="Google Shape;344;p12"/>
          <p:cNvSpPr/>
          <p:nvPr/>
        </p:nvSpPr>
        <p:spPr>
          <a:xfrm>
            <a:off x="342369" y="6545871"/>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5" name="Google Shape;345;p12"/>
          <p:cNvSpPr txBox="1"/>
          <p:nvPr/>
        </p:nvSpPr>
        <p:spPr>
          <a:xfrm>
            <a:off x="528636" y="6482791"/>
            <a:ext cx="178462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Disagreement </a:t>
            </a:r>
            <a:endParaRPr sz="1800">
              <a:solidFill>
                <a:schemeClr val="dk1"/>
              </a:solidFill>
              <a:latin typeface="Calibri"/>
              <a:ea typeface="Calibri"/>
              <a:cs typeface="Calibri"/>
              <a:sym typeface="Calibri"/>
            </a:endParaRPr>
          </a:p>
        </p:txBody>
      </p:sp>
      <p:sp>
        <p:nvSpPr>
          <p:cNvPr id="346" name="Google Shape;346;p12"/>
          <p:cNvSpPr/>
          <p:nvPr/>
        </p:nvSpPr>
        <p:spPr>
          <a:xfrm>
            <a:off x="2220126" y="6581392"/>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7" name="Google Shape;347;p12"/>
          <p:cNvSpPr txBox="1"/>
          <p:nvPr/>
        </p:nvSpPr>
        <p:spPr>
          <a:xfrm>
            <a:off x="2494982" y="6499384"/>
            <a:ext cx="20965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Tacit Agreement </a:t>
            </a:r>
            <a:endParaRPr sz="1800">
              <a:solidFill>
                <a:schemeClr val="dk1"/>
              </a:solidFill>
              <a:latin typeface="Calibri"/>
              <a:ea typeface="Calibri"/>
              <a:cs typeface="Calibri"/>
              <a:sym typeface="Calibri"/>
            </a:endParaRPr>
          </a:p>
        </p:txBody>
      </p:sp>
      <p:sp>
        <p:nvSpPr>
          <p:cNvPr id="348" name="Google Shape;348;p12"/>
          <p:cNvSpPr/>
          <p:nvPr/>
        </p:nvSpPr>
        <p:spPr>
          <a:xfrm>
            <a:off x="4506741" y="6545871"/>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9" name="Google Shape;349;p12"/>
          <p:cNvSpPr txBox="1"/>
          <p:nvPr/>
        </p:nvSpPr>
        <p:spPr>
          <a:xfrm>
            <a:off x="4793183" y="6495087"/>
            <a:ext cx="1558835" cy="372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Agreement</a:t>
            </a:r>
            <a:endParaRPr sz="18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Rule of Law by Subjective Ideological Agreement</a:t>
            </a:r>
            <a:endParaRPr/>
          </a:p>
        </p:txBody>
      </p:sp>
      <p:sp>
        <p:nvSpPr>
          <p:cNvPr id="356" name="Google Shape;356;p13"/>
          <p:cNvSpPr txBox="1"/>
          <p:nvPr>
            <p:ph idx="12" type="sldNum"/>
          </p:nvPr>
        </p:nvSpPr>
        <p:spPr>
          <a:xfrm>
            <a:off x="9337149" y="638606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cxnSp>
        <p:nvCxnSpPr>
          <p:cNvPr id="357" name="Google Shape;357;p13"/>
          <p:cNvCxnSpPr/>
          <p:nvPr/>
        </p:nvCxnSpPr>
        <p:spPr>
          <a:xfrm>
            <a:off x="885160" y="3234210"/>
            <a:ext cx="10792235" cy="26448"/>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358" name="Google Shape;358;p13"/>
          <p:cNvCxnSpPr/>
          <p:nvPr/>
        </p:nvCxnSpPr>
        <p:spPr>
          <a:xfrm>
            <a:off x="875638" y="4333346"/>
            <a:ext cx="10574334" cy="14423"/>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359" name="Google Shape;359;p13"/>
          <p:cNvCxnSpPr/>
          <p:nvPr/>
        </p:nvCxnSpPr>
        <p:spPr>
          <a:xfrm flipH="1" rot="10800000">
            <a:off x="875638" y="5433760"/>
            <a:ext cx="10598150" cy="3956"/>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360" name="Google Shape;360;p13"/>
          <p:cNvSpPr/>
          <p:nvPr/>
        </p:nvSpPr>
        <p:spPr>
          <a:xfrm>
            <a:off x="3543261" y="3118966"/>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1" name="Google Shape;361;p13"/>
          <p:cNvSpPr/>
          <p:nvPr/>
        </p:nvSpPr>
        <p:spPr>
          <a:xfrm>
            <a:off x="2900027" y="5337449"/>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2" name="Google Shape;362;p13"/>
          <p:cNvSpPr/>
          <p:nvPr/>
        </p:nvSpPr>
        <p:spPr>
          <a:xfrm>
            <a:off x="3969809" y="3118966"/>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3" name="Google Shape;363;p13"/>
          <p:cNvSpPr/>
          <p:nvPr/>
        </p:nvSpPr>
        <p:spPr>
          <a:xfrm>
            <a:off x="2792988" y="5337449"/>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4" name="Google Shape;364;p13"/>
          <p:cNvSpPr/>
          <p:nvPr/>
        </p:nvSpPr>
        <p:spPr>
          <a:xfrm>
            <a:off x="4116184" y="3118966"/>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5" name="Google Shape;365;p13"/>
          <p:cNvSpPr/>
          <p:nvPr/>
        </p:nvSpPr>
        <p:spPr>
          <a:xfrm>
            <a:off x="2729885" y="5337449"/>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66" name="Google Shape;366;p13"/>
          <p:cNvCxnSpPr/>
          <p:nvPr/>
        </p:nvCxnSpPr>
        <p:spPr>
          <a:xfrm rot="10800000">
            <a:off x="885160" y="5684832"/>
            <a:ext cx="10667999" cy="0"/>
          </a:xfrm>
          <a:prstGeom prst="straightConnector1">
            <a:avLst/>
          </a:prstGeom>
          <a:noFill/>
          <a:ln cap="flat" cmpd="sng" w="9525">
            <a:solidFill>
              <a:srgbClr val="7F7F7F">
                <a:alpha val="45882"/>
              </a:srgbClr>
            </a:solidFill>
            <a:prstDash val="solid"/>
            <a:miter lim="800000"/>
            <a:headEnd len="sm" w="sm" type="none"/>
            <a:tailEnd len="sm" w="sm" type="none"/>
          </a:ln>
        </p:spPr>
      </p:cxnSp>
      <p:sp>
        <p:nvSpPr>
          <p:cNvPr id="367" name="Google Shape;367;p13"/>
          <p:cNvSpPr txBox="1"/>
          <p:nvPr/>
        </p:nvSpPr>
        <p:spPr>
          <a:xfrm>
            <a:off x="869215" y="2446618"/>
            <a:ext cx="1079223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It might be better to ignore the law and solve problems immediately rather than wait for a legal solution</a:t>
            </a:r>
            <a:endParaRPr/>
          </a:p>
        </p:txBody>
      </p:sp>
      <p:sp>
        <p:nvSpPr>
          <p:cNvPr id="368" name="Google Shape;368;p13"/>
          <p:cNvSpPr txBox="1"/>
          <p:nvPr/>
        </p:nvSpPr>
        <p:spPr>
          <a:xfrm>
            <a:off x="869215" y="3514794"/>
            <a:ext cx="10785811"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government should have some ability to bend the law to solve pressing social and political problems</a:t>
            </a:r>
            <a:endParaRPr/>
          </a:p>
        </p:txBody>
      </p:sp>
      <p:sp>
        <p:nvSpPr>
          <p:cNvPr id="369" name="Google Shape;369;p13"/>
          <p:cNvSpPr txBox="1"/>
          <p:nvPr/>
        </p:nvSpPr>
        <p:spPr>
          <a:xfrm>
            <a:off x="838200" y="4633440"/>
            <a:ext cx="1059815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When it comes right down to it, law is not all that important. What is important is that our government solves society’s problems and make us all better off</a:t>
            </a:r>
            <a:endParaRPr/>
          </a:p>
        </p:txBody>
      </p:sp>
      <p:sp>
        <p:nvSpPr>
          <p:cNvPr id="370" name="Google Shape;370;p13"/>
          <p:cNvSpPr txBox="1"/>
          <p:nvPr/>
        </p:nvSpPr>
        <p:spPr>
          <a:xfrm>
            <a:off x="1865842"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10%</a:t>
            </a:r>
            <a:endParaRPr sz="1800">
              <a:solidFill>
                <a:schemeClr val="dk1"/>
              </a:solidFill>
              <a:latin typeface="Calibri"/>
              <a:ea typeface="Calibri"/>
              <a:cs typeface="Calibri"/>
              <a:sym typeface="Calibri"/>
            </a:endParaRPr>
          </a:p>
        </p:txBody>
      </p:sp>
      <p:sp>
        <p:nvSpPr>
          <p:cNvPr id="371" name="Google Shape;371;p13"/>
          <p:cNvSpPr txBox="1"/>
          <p:nvPr/>
        </p:nvSpPr>
        <p:spPr>
          <a:xfrm>
            <a:off x="3311526"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20%</a:t>
            </a:r>
            <a:endParaRPr sz="1800">
              <a:solidFill>
                <a:schemeClr val="dk1"/>
              </a:solidFill>
              <a:latin typeface="Calibri"/>
              <a:ea typeface="Calibri"/>
              <a:cs typeface="Calibri"/>
              <a:sym typeface="Calibri"/>
            </a:endParaRPr>
          </a:p>
        </p:txBody>
      </p:sp>
      <p:sp>
        <p:nvSpPr>
          <p:cNvPr id="372" name="Google Shape;372;p13"/>
          <p:cNvSpPr txBox="1"/>
          <p:nvPr/>
        </p:nvSpPr>
        <p:spPr>
          <a:xfrm>
            <a:off x="4693704"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30%</a:t>
            </a:r>
            <a:endParaRPr sz="1800">
              <a:solidFill>
                <a:schemeClr val="dk1"/>
              </a:solidFill>
              <a:latin typeface="Calibri"/>
              <a:ea typeface="Calibri"/>
              <a:cs typeface="Calibri"/>
              <a:sym typeface="Calibri"/>
            </a:endParaRPr>
          </a:p>
        </p:txBody>
      </p:sp>
      <p:sp>
        <p:nvSpPr>
          <p:cNvPr id="373" name="Google Shape;373;p13"/>
          <p:cNvSpPr txBox="1"/>
          <p:nvPr/>
        </p:nvSpPr>
        <p:spPr>
          <a:xfrm>
            <a:off x="6088589"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40%</a:t>
            </a:r>
            <a:endParaRPr sz="1800">
              <a:solidFill>
                <a:schemeClr val="dk1"/>
              </a:solidFill>
              <a:latin typeface="Calibri"/>
              <a:ea typeface="Calibri"/>
              <a:cs typeface="Calibri"/>
              <a:sym typeface="Calibri"/>
            </a:endParaRPr>
          </a:p>
        </p:txBody>
      </p:sp>
      <p:sp>
        <p:nvSpPr>
          <p:cNvPr id="374" name="Google Shape;374;p13"/>
          <p:cNvSpPr txBox="1"/>
          <p:nvPr/>
        </p:nvSpPr>
        <p:spPr>
          <a:xfrm>
            <a:off x="7466075" y="5827234"/>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50%</a:t>
            </a:r>
            <a:endParaRPr sz="1800">
              <a:solidFill>
                <a:schemeClr val="dk1"/>
              </a:solidFill>
              <a:latin typeface="Calibri"/>
              <a:ea typeface="Calibri"/>
              <a:cs typeface="Calibri"/>
              <a:sym typeface="Calibri"/>
            </a:endParaRPr>
          </a:p>
        </p:txBody>
      </p:sp>
      <p:sp>
        <p:nvSpPr>
          <p:cNvPr id="375" name="Google Shape;375;p13"/>
          <p:cNvSpPr txBox="1"/>
          <p:nvPr/>
        </p:nvSpPr>
        <p:spPr>
          <a:xfrm>
            <a:off x="5480113" y="6348721"/>
            <a:ext cx="209655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CA" sz="1800">
                <a:solidFill>
                  <a:schemeClr val="dk1"/>
                </a:solidFill>
                <a:latin typeface="Avenir"/>
                <a:ea typeface="Avenir"/>
                <a:cs typeface="Avenir"/>
                <a:sym typeface="Avenir"/>
              </a:rPr>
              <a:t>% Agree</a:t>
            </a:r>
            <a:endParaRPr sz="1800">
              <a:solidFill>
                <a:schemeClr val="dk1"/>
              </a:solidFill>
              <a:latin typeface="Calibri"/>
              <a:ea typeface="Calibri"/>
              <a:cs typeface="Calibri"/>
              <a:sym typeface="Calibri"/>
            </a:endParaRPr>
          </a:p>
        </p:txBody>
      </p:sp>
      <p:sp>
        <p:nvSpPr>
          <p:cNvPr id="376" name="Google Shape;376;p13"/>
          <p:cNvSpPr/>
          <p:nvPr/>
        </p:nvSpPr>
        <p:spPr>
          <a:xfrm>
            <a:off x="4246084" y="4245467"/>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7" name="Google Shape;377;p13"/>
          <p:cNvSpPr/>
          <p:nvPr/>
        </p:nvSpPr>
        <p:spPr>
          <a:xfrm>
            <a:off x="4498406" y="4245467"/>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8" name="Google Shape;378;p13"/>
          <p:cNvSpPr/>
          <p:nvPr/>
        </p:nvSpPr>
        <p:spPr>
          <a:xfrm>
            <a:off x="4622988" y="4245467"/>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9" name="Google Shape;379;p13"/>
          <p:cNvSpPr txBox="1"/>
          <p:nvPr/>
        </p:nvSpPr>
        <p:spPr>
          <a:xfrm>
            <a:off x="8737601" y="582935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60%</a:t>
            </a:r>
            <a:endParaRPr sz="1800">
              <a:solidFill>
                <a:schemeClr val="dk1"/>
              </a:solidFill>
              <a:latin typeface="Calibri"/>
              <a:ea typeface="Calibri"/>
              <a:cs typeface="Calibri"/>
              <a:sym typeface="Calibri"/>
            </a:endParaRPr>
          </a:p>
        </p:txBody>
      </p:sp>
      <p:sp>
        <p:nvSpPr>
          <p:cNvPr id="380" name="Google Shape;380;p13"/>
          <p:cNvSpPr txBox="1"/>
          <p:nvPr/>
        </p:nvSpPr>
        <p:spPr>
          <a:xfrm>
            <a:off x="9982143" y="5844672"/>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70%</a:t>
            </a:r>
            <a:endParaRPr sz="1800">
              <a:solidFill>
                <a:schemeClr val="dk1"/>
              </a:solidFill>
              <a:latin typeface="Calibri"/>
              <a:ea typeface="Calibri"/>
              <a:cs typeface="Calibri"/>
              <a:sym typeface="Calibri"/>
            </a:endParaRPr>
          </a:p>
        </p:txBody>
      </p:sp>
      <p:sp>
        <p:nvSpPr>
          <p:cNvPr id="381" name="Google Shape;381;p13"/>
          <p:cNvSpPr txBox="1"/>
          <p:nvPr/>
        </p:nvSpPr>
        <p:spPr>
          <a:xfrm>
            <a:off x="11253669" y="5846789"/>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80%</a:t>
            </a:r>
            <a:endParaRPr sz="1800">
              <a:solidFill>
                <a:schemeClr val="dk1"/>
              </a:solidFill>
              <a:latin typeface="Calibri"/>
              <a:ea typeface="Calibri"/>
              <a:cs typeface="Calibri"/>
              <a:sym typeface="Calibri"/>
            </a:endParaRPr>
          </a:p>
        </p:txBody>
      </p:sp>
      <p:cxnSp>
        <p:nvCxnSpPr>
          <p:cNvPr id="382" name="Google Shape;382;p13"/>
          <p:cNvCxnSpPr/>
          <p:nvPr/>
        </p:nvCxnSpPr>
        <p:spPr>
          <a:xfrm>
            <a:off x="875638" y="2138117"/>
            <a:ext cx="10792235" cy="26448"/>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383" name="Google Shape;383;p13"/>
          <p:cNvSpPr/>
          <p:nvPr/>
        </p:nvSpPr>
        <p:spPr>
          <a:xfrm>
            <a:off x="1449524" y="2048683"/>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4" name="Google Shape;384;p13"/>
          <p:cNvSpPr/>
          <p:nvPr/>
        </p:nvSpPr>
        <p:spPr>
          <a:xfrm>
            <a:off x="2077390" y="2048683"/>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5" name="Google Shape;385;p13"/>
          <p:cNvSpPr/>
          <p:nvPr/>
        </p:nvSpPr>
        <p:spPr>
          <a:xfrm>
            <a:off x="2008716" y="2048683"/>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6" name="Google Shape;386;p13"/>
          <p:cNvSpPr txBox="1"/>
          <p:nvPr/>
        </p:nvSpPr>
        <p:spPr>
          <a:xfrm>
            <a:off x="875637" y="1565412"/>
            <a:ext cx="781116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 It is not necessary to obey a law you consider unjust</a:t>
            </a:r>
            <a:endParaRPr/>
          </a:p>
        </p:txBody>
      </p:sp>
      <p:sp>
        <p:nvSpPr>
          <p:cNvPr id="387" name="Google Shape;387;p13"/>
          <p:cNvSpPr/>
          <p:nvPr/>
        </p:nvSpPr>
        <p:spPr>
          <a:xfrm>
            <a:off x="342369" y="6545871"/>
            <a:ext cx="186267" cy="205317"/>
          </a:xfrm>
          <a:prstGeom prst="ellipse">
            <a:avLst/>
          </a:prstGeom>
          <a:solidFill>
            <a:srgbClr val="00B0F0"/>
          </a:solidFill>
          <a:ln cap="flat" cmpd="sng" w="12700">
            <a:solidFill>
              <a:srgbClr val="00B0F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8" name="Google Shape;388;p13"/>
          <p:cNvSpPr txBox="1"/>
          <p:nvPr/>
        </p:nvSpPr>
        <p:spPr>
          <a:xfrm>
            <a:off x="528636" y="6482791"/>
            <a:ext cx="178462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Disagreement </a:t>
            </a:r>
            <a:endParaRPr sz="1800">
              <a:solidFill>
                <a:schemeClr val="dk1"/>
              </a:solidFill>
              <a:latin typeface="Calibri"/>
              <a:ea typeface="Calibri"/>
              <a:cs typeface="Calibri"/>
              <a:sym typeface="Calibri"/>
            </a:endParaRPr>
          </a:p>
        </p:txBody>
      </p:sp>
      <p:sp>
        <p:nvSpPr>
          <p:cNvPr id="389" name="Google Shape;389;p13"/>
          <p:cNvSpPr/>
          <p:nvPr/>
        </p:nvSpPr>
        <p:spPr>
          <a:xfrm>
            <a:off x="2220126" y="6581392"/>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0" name="Google Shape;390;p13"/>
          <p:cNvSpPr txBox="1"/>
          <p:nvPr/>
        </p:nvSpPr>
        <p:spPr>
          <a:xfrm>
            <a:off x="2494982" y="6499384"/>
            <a:ext cx="2096558"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Tacit Agreement </a:t>
            </a:r>
            <a:endParaRPr sz="1800">
              <a:solidFill>
                <a:schemeClr val="dk1"/>
              </a:solidFill>
              <a:latin typeface="Calibri"/>
              <a:ea typeface="Calibri"/>
              <a:cs typeface="Calibri"/>
              <a:sym typeface="Calibri"/>
            </a:endParaRPr>
          </a:p>
        </p:txBody>
      </p:sp>
      <p:sp>
        <p:nvSpPr>
          <p:cNvPr id="391" name="Google Shape;391;p13"/>
          <p:cNvSpPr/>
          <p:nvPr/>
        </p:nvSpPr>
        <p:spPr>
          <a:xfrm>
            <a:off x="4506741" y="6545871"/>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2" name="Google Shape;392;p13"/>
          <p:cNvSpPr txBox="1"/>
          <p:nvPr/>
        </p:nvSpPr>
        <p:spPr>
          <a:xfrm>
            <a:off x="4793183" y="6495087"/>
            <a:ext cx="1558835" cy="372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Agreement</a:t>
            </a:r>
            <a:endParaRPr sz="1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548135"/>
              </a:buClr>
              <a:buSzPts val="4800"/>
              <a:buFont typeface="Avenir"/>
              <a:buNone/>
            </a:pPr>
            <a:r>
              <a:rPr b="1" lang="en-CA" sz="4800">
                <a:solidFill>
                  <a:srgbClr val="548135"/>
                </a:solidFill>
              </a:rPr>
              <a:t>Thank you</a:t>
            </a:r>
            <a:endParaRPr sz="4800">
              <a:solidFill>
                <a:srgbClr val="548135"/>
              </a:solidFill>
            </a:endParaRPr>
          </a:p>
        </p:txBody>
      </p:sp>
      <p:sp>
        <p:nvSpPr>
          <p:cNvPr id="399" name="Google Shape;399;p14"/>
          <p:cNvSpPr txBox="1"/>
          <p:nvPr>
            <p:ph idx="1" type="subTitle"/>
          </p:nvPr>
        </p:nvSpPr>
        <p:spPr>
          <a:xfrm>
            <a:off x="1524000" y="423265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CA"/>
              <a:t>Andrea Lawlor &amp; Erin Crandall</a:t>
            </a:r>
            <a:endParaRPr/>
          </a:p>
          <a:p>
            <a:pPr indent="0" lvl="0" marL="0" rtl="0" algn="ctr">
              <a:lnSpc>
                <a:spcPct val="90000"/>
              </a:lnSpc>
              <a:spcBef>
                <a:spcPts val="1000"/>
              </a:spcBef>
              <a:spcAft>
                <a:spcPts val="0"/>
              </a:spcAft>
              <a:buClr>
                <a:schemeClr val="dk1"/>
              </a:buClr>
              <a:buSzPts val="2400"/>
              <a:buNone/>
            </a:pPr>
            <a:r>
              <a:rPr lang="en-CA" u="sng">
                <a:solidFill>
                  <a:schemeClr val="hlink"/>
                </a:solidFill>
                <a:hlinkClick r:id="rId3"/>
              </a:rPr>
              <a:t>andrea.lawlor@mcmaster.ca</a:t>
            </a:r>
            <a:r>
              <a:rPr lang="en-CA"/>
              <a:t>  / </a:t>
            </a:r>
            <a:r>
              <a:rPr lang="en-CA" u="sng">
                <a:solidFill>
                  <a:schemeClr val="hlink"/>
                </a:solidFill>
                <a:hlinkClick r:id="rId4"/>
              </a:rPr>
              <a:t>erin.crandall@acadiau.ca</a:t>
            </a:r>
            <a:r>
              <a:rPr lang="en-CA"/>
              <a:t> </a:t>
            </a:r>
            <a:endParaRPr/>
          </a:p>
        </p:txBody>
      </p:sp>
      <p:sp>
        <p:nvSpPr>
          <p:cNvPr id="400" name="Google Shape;400;p14"/>
          <p:cNvSpPr txBox="1"/>
          <p:nvPr/>
        </p:nvSpPr>
        <p:spPr>
          <a:xfrm>
            <a:off x="-2146" y="6534835"/>
            <a:ext cx="6098146" cy="3231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500">
                <a:solidFill>
                  <a:schemeClr val="dk1"/>
                </a:solidFill>
                <a:latin typeface="Avenir"/>
                <a:ea typeface="Avenir"/>
                <a:cs typeface="Avenir"/>
                <a:sym typeface="Avenir"/>
              </a:rPr>
              <a:t>This work is supported by SSHRC Insight Grant: 430-2021-00746</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pic>
        <p:nvPicPr>
          <p:cNvPr descr="A graph showing the results of a political power&#10;&#10;Description automatically generated with medium confidence" id="407" name="Google Shape;407;p15"/>
          <p:cNvPicPr preferRelativeResize="0"/>
          <p:nvPr/>
        </p:nvPicPr>
        <p:blipFill rotWithShape="1">
          <a:blip r:embed="rId3">
            <a:alphaModFix/>
          </a:blip>
          <a:srcRect b="0" l="0" r="0" t="0"/>
          <a:stretch/>
        </p:blipFill>
        <p:spPr>
          <a:xfrm>
            <a:off x="406341" y="799306"/>
            <a:ext cx="8220075" cy="5978236"/>
          </a:xfrm>
          <a:prstGeom prst="rect">
            <a:avLst/>
          </a:prstGeom>
          <a:noFill/>
          <a:ln>
            <a:noFill/>
          </a:ln>
        </p:spPr>
      </p:pic>
      <p:sp>
        <p:nvSpPr>
          <p:cNvPr id="408" name="Google Shape;408;p15"/>
          <p:cNvSpPr/>
          <p:nvPr/>
        </p:nvSpPr>
        <p:spPr>
          <a:xfrm>
            <a:off x="1984077" y="1462088"/>
            <a:ext cx="6642339" cy="694516"/>
          </a:xfrm>
          <a:prstGeom prst="roundRect">
            <a:avLst>
              <a:gd fmla="val 16667" name="adj"/>
            </a:avLst>
          </a:prstGeom>
          <a:noFill/>
          <a:ln cap="flat" cmpd="sng" w="38100">
            <a:solidFill>
              <a:srgbClr val="5481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9" name="Google Shape;409;p15"/>
          <p:cNvSpPr/>
          <p:nvPr/>
        </p:nvSpPr>
        <p:spPr>
          <a:xfrm>
            <a:off x="1195208" y="5430315"/>
            <a:ext cx="7431208" cy="694516"/>
          </a:xfrm>
          <a:prstGeom prst="roundRect">
            <a:avLst>
              <a:gd fmla="val 16667" name="adj"/>
            </a:avLst>
          </a:prstGeom>
          <a:noFill/>
          <a:ln cap="flat" cmpd="sng" w="38100">
            <a:solidFill>
              <a:srgbClr val="5481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10" name="Google Shape;410;p15"/>
          <p:cNvSpPr/>
          <p:nvPr/>
        </p:nvSpPr>
        <p:spPr>
          <a:xfrm>
            <a:off x="635481" y="3985404"/>
            <a:ext cx="7990935" cy="823830"/>
          </a:xfrm>
          <a:prstGeom prst="roundRect">
            <a:avLst>
              <a:gd fmla="val 16667" name="adj"/>
            </a:avLst>
          </a:prstGeom>
          <a:noFill/>
          <a:ln cap="flat" cmpd="sng" w="38100">
            <a:solidFill>
              <a:srgbClr val="5481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11" name="Google Shape;411;p15"/>
          <p:cNvSpPr txBox="1"/>
          <p:nvPr>
            <p:ph type="title"/>
          </p:nvPr>
        </p:nvSpPr>
        <p:spPr>
          <a:xfrm>
            <a:off x="156174" y="1365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Results</a:t>
            </a:r>
            <a:endParaRPr/>
          </a:p>
        </p:txBody>
      </p:sp>
      <p:sp>
        <p:nvSpPr>
          <p:cNvPr id="412" name="Google Shape;412;p15"/>
          <p:cNvSpPr txBox="1"/>
          <p:nvPr/>
        </p:nvSpPr>
        <p:spPr>
          <a:xfrm>
            <a:off x="8876583" y="1347989"/>
            <a:ext cx="3276061"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400">
                <a:solidFill>
                  <a:schemeClr val="dk1"/>
                </a:solidFill>
                <a:latin typeface="Avenir"/>
                <a:ea typeface="Avenir"/>
                <a:cs typeface="Avenir"/>
                <a:sym typeface="Avenir"/>
              </a:rPr>
              <a:t>Conservative are less likely than progressives (but not moderates) to display supportive attitudes toward JL</a:t>
            </a:r>
            <a:endParaRPr/>
          </a:p>
        </p:txBody>
      </p:sp>
      <p:sp>
        <p:nvSpPr>
          <p:cNvPr id="413" name="Google Shape;413;p15"/>
          <p:cNvSpPr txBox="1"/>
          <p:nvPr/>
        </p:nvSpPr>
        <p:spPr>
          <a:xfrm>
            <a:off x="8915939" y="3865109"/>
            <a:ext cx="3276061"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400">
                <a:solidFill>
                  <a:schemeClr val="dk1"/>
                </a:solidFill>
                <a:latin typeface="Avenir"/>
                <a:ea typeface="Avenir"/>
                <a:cs typeface="Avenir"/>
                <a:sym typeface="Avenir"/>
              </a:rPr>
              <a:t>Those who ideologically disagree with the courts are less likely to display supportive attitudes toward JL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pic>
        <p:nvPicPr>
          <p:cNvPr descr="A graph showing the results of a political debate&#10;&#10;Description automatically generated with medium confidence" id="419" name="Google Shape;419;p16"/>
          <p:cNvPicPr preferRelativeResize="0"/>
          <p:nvPr/>
        </p:nvPicPr>
        <p:blipFill rotWithShape="1">
          <a:blip r:embed="rId3">
            <a:alphaModFix/>
          </a:blip>
          <a:srcRect b="0" l="0" r="0" t="0"/>
          <a:stretch/>
        </p:blipFill>
        <p:spPr>
          <a:xfrm>
            <a:off x="548676" y="996626"/>
            <a:ext cx="8077739" cy="5874719"/>
          </a:xfrm>
          <a:prstGeom prst="rect">
            <a:avLst/>
          </a:prstGeom>
          <a:noFill/>
          <a:ln>
            <a:noFill/>
          </a:ln>
        </p:spPr>
      </p:pic>
      <p:sp>
        <p:nvSpPr>
          <p:cNvPr id="420" name="Google Shape;42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
        <p:nvSpPr>
          <p:cNvPr id="421" name="Google Shape;421;p16"/>
          <p:cNvSpPr/>
          <p:nvPr/>
        </p:nvSpPr>
        <p:spPr>
          <a:xfrm>
            <a:off x="1589642" y="1622969"/>
            <a:ext cx="7036773" cy="694516"/>
          </a:xfrm>
          <a:prstGeom prst="roundRect">
            <a:avLst>
              <a:gd fmla="val 16667" name="adj"/>
            </a:avLst>
          </a:prstGeom>
          <a:noFill/>
          <a:ln cap="flat" cmpd="sng" w="38100">
            <a:solidFill>
              <a:srgbClr val="5481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22" name="Google Shape;422;p16"/>
          <p:cNvSpPr/>
          <p:nvPr/>
        </p:nvSpPr>
        <p:spPr>
          <a:xfrm>
            <a:off x="1195207" y="5514116"/>
            <a:ext cx="7431208" cy="694516"/>
          </a:xfrm>
          <a:prstGeom prst="roundRect">
            <a:avLst>
              <a:gd fmla="val 16667" name="adj"/>
            </a:avLst>
          </a:prstGeom>
          <a:noFill/>
          <a:ln cap="flat" cmpd="sng" w="38100">
            <a:solidFill>
              <a:srgbClr val="5481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23" name="Google Shape;423;p16"/>
          <p:cNvSpPr txBox="1"/>
          <p:nvPr>
            <p:ph type="title"/>
          </p:nvPr>
        </p:nvSpPr>
        <p:spPr>
          <a:xfrm>
            <a:off x="156174" y="1365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Results</a:t>
            </a:r>
            <a:endParaRPr/>
          </a:p>
        </p:txBody>
      </p:sp>
      <p:sp>
        <p:nvSpPr>
          <p:cNvPr id="424" name="Google Shape;424;p16"/>
          <p:cNvSpPr txBox="1"/>
          <p:nvPr/>
        </p:nvSpPr>
        <p:spPr>
          <a:xfrm>
            <a:off x="8876583" y="1192712"/>
            <a:ext cx="3276061" cy="563231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400">
                <a:solidFill>
                  <a:schemeClr val="dk1"/>
                </a:solidFill>
                <a:latin typeface="Avenir"/>
                <a:ea typeface="Avenir"/>
                <a:cs typeface="Avenir"/>
                <a:sym typeface="Avenir"/>
              </a:rPr>
              <a:t>Progressives are less likely than moderates / conservatives to legislatively curb the court </a:t>
            </a:r>
            <a:endParaRPr/>
          </a:p>
          <a:p>
            <a:pPr indent="0" lvl="0" marL="0" marR="0" rtl="0" algn="l">
              <a:spcBef>
                <a:spcPts val="0"/>
              </a:spcBef>
              <a:spcAft>
                <a:spcPts val="0"/>
              </a:spcAft>
              <a:buNone/>
            </a:pPr>
            <a:r>
              <a:t/>
            </a:r>
            <a:endParaRPr sz="2400">
              <a:solidFill>
                <a:schemeClr val="dk1"/>
              </a:solidFill>
              <a:latin typeface="Avenir"/>
              <a:ea typeface="Avenir"/>
              <a:cs typeface="Avenir"/>
              <a:sym typeface="Avenir"/>
            </a:endParaRPr>
          </a:p>
          <a:p>
            <a:pPr indent="0" lvl="0" marL="0" marR="0" rtl="0" algn="l">
              <a:spcBef>
                <a:spcPts val="0"/>
              </a:spcBef>
              <a:spcAft>
                <a:spcPts val="0"/>
              </a:spcAft>
              <a:buNone/>
            </a:pPr>
            <a:r>
              <a:rPr lang="en-CA" sz="2400">
                <a:solidFill>
                  <a:schemeClr val="dk1"/>
                </a:solidFill>
                <a:latin typeface="Avenir"/>
                <a:ea typeface="Avenir"/>
                <a:cs typeface="Avenir"/>
                <a:sym typeface="Avenir"/>
              </a:rPr>
              <a:t>Those in ideological disagreement are more likely to want to leg curb the court</a:t>
            </a:r>
            <a:endParaRPr/>
          </a:p>
          <a:p>
            <a:pPr indent="0" lvl="0" marL="0" marR="0" rtl="0" algn="l">
              <a:spcBef>
                <a:spcPts val="0"/>
              </a:spcBef>
              <a:spcAft>
                <a:spcPts val="0"/>
              </a:spcAft>
              <a:buNone/>
            </a:pPr>
            <a:r>
              <a:t/>
            </a:r>
            <a:endParaRPr sz="2400">
              <a:solidFill>
                <a:schemeClr val="dk1"/>
              </a:solidFill>
              <a:latin typeface="Avenir"/>
              <a:ea typeface="Avenir"/>
              <a:cs typeface="Avenir"/>
              <a:sym typeface="Avenir"/>
            </a:endParaRPr>
          </a:p>
          <a:p>
            <a:pPr indent="0" lvl="0" marL="0" marR="0" rtl="0" algn="l">
              <a:spcBef>
                <a:spcPts val="0"/>
              </a:spcBef>
              <a:spcAft>
                <a:spcPts val="0"/>
              </a:spcAft>
              <a:buNone/>
            </a:pPr>
            <a:r>
              <a:rPr b="1" lang="en-CA" sz="2400">
                <a:solidFill>
                  <a:schemeClr val="dk1"/>
                </a:solidFill>
                <a:latin typeface="Avenir"/>
                <a:ea typeface="Avenir"/>
                <a:cs typeface="Avenir"/>
                <a:sym typeface="Avenir"/>
              </a:rPr>
              <a:t>No one is willing to engage in institutional court curbing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pic>
        <p:nvPicPr>
          <p:cNvPr descr="A graph with text and numbers&#10;&#10;Description automatically generated with medium confidence" id="430" name="Google Shape;430;p17"/>
          <p:cNvPicPr preferRelativeResize="0"/>
          <p:nvPr/>
        </p:nvPicPr>
        <p:blipFill rotWithShape="1">
          <a:blip r:embed="rId3">
            <a:alphaModFix/>
          </a:blip>
          <a:srcRect b="0" l="0" r="0" t="0"/>
          <a:stretch/>
        </p:blipFill>
        <p:spPr>
          <a:xfrm>
            <a:off x="503207" y="1038782"/>
            <a:ext cx="7772400" cy="5652654"/>
          </a:xfrm>
          <a:prstGeom prst="rect">
            <a:avLst/>
          </a:prstGeom>
          <a:noFill/>
          <a:ln>
            <a:noFill/>
          </a:ln>
        </p:spPr>
      </p:pic>
      <p:sp>
        <p:nvSpPr>
          <p:cNvPr id="431" name="Google Shape;431;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
        <p:nvSpPr>
          <p:cNvPr id="432" name="Google Shape;432;p17"/>
          <p:cNvSpPr/>
          <p:nvPr/>
        </p:nvSpPr>
        <p:spPr>
          <a:xfrm>
            <a:off x="1984077" y="1462088"/>
            <a:ext cx="6642339" cy="1453640"/>
          </a:xfrm>
          <a:prstGeom prst="roundRect">
            <a:avLst>
              <a:gd fmla="val 16667" name="adj"/>
            </a:avLst>
          </a:prstGeom>
          <a:noFill/>
          <a:ln cap="flat" cmpd="sng" w="38100">
            <a:solidFill>
              <a:srgbClr val="5481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3" name="Google Shape;433;p17"/>
          <p:cNvSpPr txBox="1"/>
          <p:nvPr>
            <p:ph type="title"/>
          </p:nvPr>
        </p:nvSpPr>
        <p:spPr>
          <a:xfrm>
            <a:off x="156174" y="1365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Results by Party</a:t>
            </a:r>
            <a:endParaRPr/>
          </a:p>
        </p:txBody>
      </p:sp>
      <p:sp>
        <p:nvSpPr>
          <p:cNvPr id="434" name="Google Shape;434;p17"/>
          <p:cNvSpPr txBox="1"/>
          <p:nvPr/>
        </p:nvSpPr>
        <p:spPr>
          <a:xfrm>
            <a:off x="8915939" y="2755057"/>
            <a:ext cx="3276061"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400">
                <a:solidFill>
                  <a:schemeClr val="dk1"/>
                </a:solidFill>
                <a:latin typeface="Avenir"/>
                <a:ea typeface="Avenir"/>
                <a:cs typeface="Avenir"/>
                <a:sym typeface="Avenir"/>
              </a:rPr>
              <a:t>Compared with Liberal partisans, Conservative partisans are less likely to supportive attitudes toward JL</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pic>
        <p:nvPicPr>
          <p:cNvPr descr="A graph of a political debate&#10;&#10;Description automatically generated with medium confidence" id="440" name="Google Shape;440;p18"/>
          <p:cNvPicPr preferRelativeResize="0"/>
          <p:nvPr/>
        </p:nvPicPr>
        <p:blipFill rotWithShape="1">
          <a:blip r:embed="rId3">
            <a:alphaModFix/>
          </a:blip>
          <a:srcRect b="0" l="0" r="0" t="0"/>
          <a:stretch/>
        </p:blipFill>
        <p:spPr>
          <a:xfrm>
            <a:off x="435635" y="1115946"/>
            <a:ext cx="7772400" cy="5652654"/>
          </a:xfrm>
          <a:prstGeom prst="rect">
            <a:avLst/>
          </a:prstGeom>
          <a:noFill/>
          <a:ln>
            <a:noFill/>
          </a:ln>
        </p:spPr>
      </p:pic>
      <p:sp>
        <p:nvSpPr>
          <p:cNvPr id="441" name="Google Shape;441;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
        <p:nvSpPr>
          <p:cNvPr id="442" name="Google Shape;442;p18"/>
          <p:cNvSpPr/>
          <p:nvPr/>
        </p:nvSpPr>
        <p:spPr>
          <a:xfrm>
            <a:off x="1984077" y="1462088"/>
            <a:ext cx="6642339" cy="1453640"/>
          </a:xfrm>
          <a:prstGeom prst="roundRect">
            <a:avLst>
              <a:gd fmla="val 16667" name="adj"/>
            </a:avLst>
          </a:prstGeom>
          <a:noFill/>
          <a:ln cap="flat" cmpd="sng" w="38100">
            <a:solidFill>
              <a:srgbClr val="54813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43" name="Google Shape;443;p18"/>
          <p:cNvSpPr txBox="1"/>
          <p:nvPr>
            <p:ph type="title"/>
          </p:nvPr>
        </p:nvSpPr>
        <p:spPr>
          <a:xfrm>
            <a:off x="156174" y="1365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Results by Party</a:t>
            </a:r>
            <a:endParaRPr/>
          </a:p>
        </p:txBody>
      </p:sp>
      <p:sp>
        <p:nvSpPr>
          <p:cNvPr id="444" name="Google Shape;444;p18"/>
          <p:cNvSpPr txBox="1"/>
          <p:nvPr/>
        </p:nvSpPr>
        <p:spPr>
          <a:xfrm>
            <a:off x="8915939" y="1437688"/>
            <a:ext cx="3276061" cy="489364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400">
                <a:solidFill>
                  <a:schemeClr val="dk1"/>
                </a:solidFill>
                <a:latin typeface="Avenir"/>
                <a:ea typeface="Avenir"/>
                <a:cs typeface="Avenir"/>
                <a:sym typeface="Avenir"/>
              </a:rPr>
              <a:t>Compared with Liberal partisans, Conservative and Bloc partisans are much more likely to support legislative curbing</a:t>
            </a:r>
            <a:endParaRPr/>
          </a:p>
          <a:p>
            <a:pPr indent="0" lvl="0" marL="0" marR="0" rtl="0" algn="l">
              <a:spcBef>
                <a:spcPts val="0"/>
              </a:spcBef>
              <a:spcAft>
                <a:spcPts val="0"/>
              </a:spcAft>
              <a:buNone/>
            </a:pPr>
            <a:r>
              <a:t/>
            </a:r>
            <a:endParaRPr sz="2400">
              <a:solidFill>
                <a:schemeClr val="dk1"/>
              </a:solidFill>
              <a:latin typeface="Avenir"/>
              <a:ea typeface="Avenir"/>
              <a:cs typeface="Avenir"/>
              <a:sym typeface="Avenir"/>
            </a:endParaRPr>
          </a:p>
          <a:p>
            <a:pPr indent="0" lvl="0" marL="0" marR="0" rtl="0" algn="l">
              <a:spcBef>
                <a:spcPts val="0"/>
              </a:spcBef>
              <a:spcAft>
                <a:spcPts val="0"/>
              </a:spcAft>
              <a:buNone/>
            </a:pPr>
            <a:r>
              <a:rPr b="1" lang="en-CA" sz="2400">
                <a:solidFill>
                  <a:schemeClr val="dk1"/>
                </a:solidFill>
                <a:latin typeface="Avenir"/>
                <a:ea typeface="Avenir"/>
                <a:cs typeface="Avenir"/>
                <a:sym typeface="Avenir"/>
              </a:rPr>
              <a:t>No partisans are willing to engage in institutional court curbing</a:t>
            </a:r>
            <a:endParaRPr/>
          </a:p>
          <a:p>
            <a:pPr indent="0" lvl="0" marL="0" marR="0" rtl="0" algn="l">
              <a:spcBef>
                <a:spcPts val="0"/>
              </a:spcBef>
              <a:spcAft>
                <a:spcPts val="0"/>
              </a:spcAft>
              <a:buNone/>
            </a:pPr>
            <a:r>
              <a:t/>
            </a:r>
            <a:endParaRPr sz="2400">
              <a:solidFill>
                <a:schemeClr val="dk1"/>
              </a:solidFill>
              <a:latin typeface="Avenir"/>
              <a:ea typeface="Avenir"/>
              <a:cs typeface="Avenir"/>
              <a:sym typeface="Aveni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p19"/>
          <p:cNvSpPr txBox="1"/>
          <p:nvPr>
            <p:ph type="title"/>
          </p:nvPr>
        </p:nvSpPr>
        <p:spPr>
          <a:xfrm>
            <a:off x="456855" y="16860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Confidence in Judicial Institutions</a:t>
            </a:r>
            <a:endParaRPr/>
          </a:p>
        </p:txBody>
      </p:sp>
      <p:sp>
        <p:nvSpPr>
          <p:cNvPr id="451" name="Google Shape;451;p19"/>
          <p:cNvSpPr txBox="1"/>
          <p:nvPr/>
        </p:nvSpPr>
        <p:spPr>
          <a:xfrm>
            <a:off x="1668379" y="3617314"/>
            <a:ext cx="3962400" cy="224676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CA" sz="2800">
                <a:solidFill>
                  <a:srgbClr val="000000"/>
                </a:solidFill>
                <a:latin typeface="Avenir"/>
                <a:ea typeface="Avenir"/>
                <a:cs typeface="Avenir"/>
                <a:sym typeface="Avenir"/>
              </a:rPr>
              <a:t>Only 1 in 4 Americans trust the Supreme Court “a great deal”</a:t>
            </a:r>
            <a:endParaRPr/>
          </a:p>
          <a:p>
            <a:pPr indent="0" lvl="0" marL="0" marR="0" rtl="0" algn="ctr">
              <a:spcBef>
                <a:spcPts val="0"/>
              </a:spcBef>
              <a:spcAft>
                <a:spcPts val="0"/>
              </a:spcAft>
              <a:buNone/>
            </a:pPr>
            <a:r>
              <a:t/>
            </a:r>
            <a:endParaRPr sz="2800">
              <a:solidFill>
                <a:srgbClr val="000000"/>
              </a:solidFill>
              <a:latin typeface="Avenir"/>
              <a:ea typeface="Avenir"/>
              <a:cs typeface="Avenir"/>
              <a:sym typeface="Avenir"/>
            </a:endParaRPr>
          </a:p>
          <a:p>
            <a:pPr indent="0" lvl="0" marL="0" marR="0" rtl="0" algn="ctr">
              <a:spcBef>
                <a:spcPts val="0"/>
              </a:spcBef>
              <a:spcAft>
                <a:spcPts val="0"/>
              </a:spcAft>
              <a:buNone/>
            </a:pPr>
            <a:r>
              <a:rPr lang="en-CA" sz="2800">
                <a:solidFill>
                  <a:srgbClr val="000000"/>
                </a:solidFill>
                <a:latin typeface="Avenir"/>
                <a:ea typeface="Avenir"/>
                <a:cs typeface="Avenir"/>
                <a:sym typeface="Avenir"/>
              </a:rPr>
              <a:t>(Gallup 2022)</a:t>
            </a:r>
            <a:endParaRPr sz="1800">
              <a:solidFill>
                <a:schemeClr val="dk1"/>
              </a:solidFill>
              <a:latin typeface="Calibri"/>
              <a:ea typeface="Calibri"/>
              <a:cs typeface="Calibri"/>
              <a:sym typeface="Calibri"/>
            </a:endParaRPr>
          </a:p>
        </p:txBody>
      </p:sp>
      <p:pic>
        <p:nvPicPr>
          <p:cNvPr descr="Free Court SVG, PNG Icon, Symbol. Download Image." id="452" name="Google Shape;452;p19"/>
          <p:cNvPicPr preferRelativeResize="0"/>
          <p:nvPr/>
        </p:nvPicPr>
        <p:blipFill rotWithShape="1">
          <a:blip r:embed="rId3">
            <a:alphaModFix/>
          </a:blip>
          <a:srcRect b="0" l="0" r="0" t="0"/>
          <a:stretch/>
        </p:blipFill>
        <p:spPr>
          <a:xfrm>
            <a:off x="3133282" y="2043537"/>
            <a:ext cx="1385519" cy="1385519"/>
          </a:xfrm>
          <a:prstGeom prst="rect">
            <a:avLst/>
          </a:prstGeom>
          <a:noFill/>
          <a:ln>
            <a:noFill/>
          </a:ln>
        </p:spPr>
      </p:pic>
      <p:pic>
        <p:nvPicPr>
          <p:cNvPr descr="Court icon Royalty Free Vector Image - VectorStock" id="453" name="Google Shape;453;p19"/>
          <p:cNvPicPr preferRelativeResize="0"/>
          <p:nvPr/>
        </p:nvPicPr>
        <p:blipFill rotWithShape="1">
          <a:blip r:embed="rId4">
            <a:alphaModFix/>
          </a:blip>
          <a:srcRect b="12126" l="0" r="0" t="0"/>
          <a:stretch/>
        </p:blipFill>
        <p:spPr>
          <a:xfrm>
            <a:off x="7594581" y="1947285"/>
            <a:ext cx="1882484" cy="1481771"/>
          </a:xfrm>
          <a:prstGeom prst="rect">
            <a:avLst/>
          </a:prstGeom>
          <a:noFill/>
          <a:ln>
            <a:noFill/>
          </a:ln>
        </p:spPr>
      </p:pic>
      <p:sp>
        <p:nvSpPr>
          <p:cNvPr id="454" name="Google Shape;454;p19"/>
          <p:cNvSpPr txBox="1"/>
          <p:nvPr/>
        </p:nvSpPr>
        <p:spPr>
          <a:xfrm>
            <a:off x="6336633" y="3606473"/>
            <a:ext cx="4635822" cy="224676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CA" sz="2800">
                <a:solidFill>
                  <a:srgbClr val="000000"/>
                </a:solidFill>
                <a:latin typeface="Avenir"/>
                <a:ea typeface="Avenir"/>
                <a:cs typeface="Avenir"/>
                <a:sym typeface="Avenir"/>
              </a:rPr>
              <a:t>Fewer than half of Canadians have confidence in the Supreme Court</a:t>
            </a:r>
            <a:endParaRPr/>
          </a:p>
          <a:p>
            <a:pPr indent="0" lvl="0" marL="0" marR="0" rtl="0" algn="ctr">
              <a:spcBef>
                <a:spcPts val="0"/>
              </a:spcBef>
              <a:spcAft>
                <a:spcPts val="0"/>
              </a:spcAft>
              <a:buNone/>
            </a:pPr>
            <a:r>
              <a:t/>
            </a:r>
            <a:endParaRPr sz="2800">
              <a:solidFill>
                <a:srgbClr val="000000"/>
              </a:solidFill>
              <a:latin typeface="Avenir"/>
              <a:ea typeface="Avenir"/>
              <a:cs typeface="Avenir"/>
              <a:sym typeface="Avenir"/>
            </a:endParaRPr>
          </a:p>
          <a:p>
            <a:pPr indent="0" lvl="0" marL="0" marR="0" rtl="0" algn="ctr">
              <a:spcBef>
                <a:spcPts val="0"/>
              </a:spcBef>
              <a:spcAft>
                <a:spcPts val="0"/>
              </a:spcAft>
              <a:buNone/>
            </a:pPr>
            <a:r>
              <a:rPr lang="en-CA" sz="2800">
                <a:solidFill>
                  <a:srgbClr val="000000"/>
                </a:solidFill>
                <a:latin typeface="Avenir"/>
                <a:ea typeface="Avenir"/>
                <a:cs typeface="Avenir"/>
                <a:sym typeface="Avenir"/>
              </a:rPr>
              <a:t>(Angus Reid 2022)</a:t>
            </a:r>
            <a:endParaRPr sz="1800">
              <a:solidFill>
                <a:schemeClr val="dk1"/>
              </a:solidFill>
              <a:latin typeface="Calibri"/>
              <a:ea typeface="Calibri"/>
              <a:cs typeface="Calibri"/>
              <a:sym typeface="Calibri"/>
            </a:endParaRPr>
          </a:p>
        </p:txBody>
      </p:sp>
      <p:sp>
        <p:nvSpPr>
          <p:cNvPr id="455" name="Google Shape;455;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
          <p:cNvSpPr txBox="1"/>
          <p:nvPr>
            <p:ph type="title"/>
          </p:nvPr>
        </p:nvSpPr>
        <p:spPr>
          <a:xfrm>
            <a:off x="456855" y="16860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2800"/>
              <a:buFont typeface="Avenir"/>
              <a:buNone/>
            </a:pPr>
            <a:r>
              <a:rPr b="1" lang="en-CA" sz="2800">
                <a:solidFill>
                  <a:srgbClr val="548135"/>
                </a:solidFill>
              </a:rPr>
              <a:t>Confidence in Canada’s Courts</a:t>
            </a:r>
            <a:endParaRPr b="1" sz="3000">
              <a:solidFill>
                <a:srgbClr val="548135"/>
              </a:solidFill>
            </a:endParaRPr>
          </a:p>
        </p:txBody>
      </p:sp>
      <p:sp>
        <p:nvSpPr>
          <p:cNvPr id="99" name="Google Shape;99;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graphicFrame>
        <p:nvGraphicFramePr>
          <p:cNvPr id="100" name="Google Shape;100;p2"/>
          <p:cNvGraphicFramePr/>
          <p:nvPr/>
        </p:nvGraphicFramePr>
        <p:xfrm>
          <a:off x="701039" y="1239520"/>
          <a:ext cx="11034105" cy="4490720"/>
        </p:xfrm>
        <a:graphic>
          <a:graphicData uri="http://schemas.openxmlformats.org/drawingml/2006/chart">
            <c:chart r:id="rId3"/>
          </a:graphicData>
        </a:graphic>
      </p:graphicFrame>
      <p:sp>
        <p:nvSpPr>
          <p:cNvPr id="101" name="Google Shape;101;p2"/>
          <p:cNvSpPr txBox="1"/>
          <p:nvPr/>
        </p:nvSpPr>
        <p:spPr>
          <a:xfrm>
            <a:off x="1578864" y="6012924"/>
            <a:ext cx="9034272" cy="3139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CA" sz="1440" u="none" cap="none" strike="noStrike">
                <a:solidFill>
                  <a:srgbClr val="595959"/>
                </a:solidFill>
                <a:latin typeface="Avenir"/>
                <a:ea typeface="Avenir"/>
                <a:cs typeface="Avenir"/>
                <a:sym typeface="Avenir"/>
              </a:rPr>
              <a:t>Please indicate how much confidence you have in the Canadian </a:t>
            </a:r>
            <a:r>
              <a:rPr b="1" i="0" lang="en-CA" sz="1440" u="none" cap="none" strike="noStrike">
                <a:solidFill>
                  <a:srgbClr val="595959"/>
                </a:solidFill>
                <a:latin typeface="Avenir"/>
                <a:ea typeface="Avenir"/>
                <a:cs typeface="Avenir"/>
                <a:sym typeface="Avenir"/>
              </a:rPr>
              <a:t>courts</a:t>
            </a:r>
            <a:r>
              <a:rPr b="0" i="0" lang="en-CA" sz="1440" u="none" cap="none" strike="noStrike">
                <a:solidFill>
                  <a:srgbClr val="595959"/>
                </a:solidFill>
                <a:latin typeface="Avenir"/>
                <a:ea typeface="Avenir"/>
                <a:cs typeface="Avenir"/>
                <a:sym typeface="Avenir"/>
              </a:rPr>
              <a:t> (2000, 2004, 2008 asks “the SCC”)</a:t>
            </a:r>
            <a:endParaRPr/>
          </a:p>
        </p:txBody>
      </p:sp>
      <p:sp>
        <p:nvSpPr>
          <p:cNvPr id="102" name="Google Shape;102;p2"/>
          <p:cNvSpPr txBox="1"/>
          <p:nvPr/>
        </p:nvSpPr>
        <p:spPr>
          <a:xfrm>
            <a:off x="1816926" y="6436541"/>
            <a:ext cx="9179006" cy="3139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CA" sz="1440" u="none" cap="none" strike="noStrike">
                <a:solidFill>
                  <a:srgbClr val="595959"/>
                </a:solidFill>
                <a:latin typeface="Avenir"/>
                <a:ea typeface="Avenir"/>
                <a:cs typeface="Avenir"/>
                <a:sym typeface="Avenir"/>
              </a:rPr>
              <a:t>Source: Canada Election Studies (1997-2021), Judicial Legitimacy Survey (2023)</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
        <p:nvSpPr>
          <p:cNvPr id="109" name="Google Shape;109;p3"/>
          <p:cNvSpPr txBox="1"/>
          <p:nvPr>
            <p:ph type="title"/>
          </p:nvPr>
        </p:nvSpPr>
        <p:spPr>
          <a:xfrm>
            <a:off x="640080" y="232822"/>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200"/>
              <a:buFont typeface="Avenir"/>
              <a:buNone/>
            </a:pPr>
            <a:r>
              <a:rPr b="1" lang="en-CA" sz="3200">
                <a:solidFill>
                  <a:srgbClr val="548135"/>
                </a:solidFill>
              </a:rPr>
              <a:t>Confidence in Canada’s Courts</a:t>
            </a:r>
            <a:endParaRPr sz="3200"/>
          </a:p>
        </p:txBody>
      </p:sp>
      <p:sp>
        <p:nvSpPr>
          <p:cNvPr id="110" name="Google Shape;110;p3"/>
          <p:cNvSpPr txBox="1"/>
          <p:nvPr/>
        </p:nvSpPr>
        <p:spPr>
          <a:xfrm>
            <a:off x="1560576" y="5648464"/>
            <a:ext cx="9034272" cy="3139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CA" sz="1440" u="none" cap="none" strike="noStrike">
                <a:solidFill>
                  <a:srgbClr val="595959"/>
                </a:solidFill>
                <a:latin typeface="Avenir"/>
                <a:ea typeface="Avenir"/>
                <a:cs typeface="Avenir"/>
                <a:sym typeface="Avenir"/>
              </a:rPr>
              <a:t>Please indicate how much confidence you have in the Canadian </a:t>
            </a:r>
            <a:r>
              <a:rPr b="1" i="0" lang="en-CA" sz="1440" u="none" cap="none" strike="noStrike">
                <a:solidFill>
                  <a:srgbClr val="595959"/>
                </a:solidFill>
                <a:latin typeface="Avenir"/>
                <a:ea typeface="Avenir"/>
                <a:cs typeface="Avenir"/>
                <a:sym typeface="Avenir"/>
              </a:rPr>
              <a:t>courts</a:t>
            </a:r>
            <a:r>
              <a:rPr b="0" i="0" lang="en-CA" sz="1440" u="none" cap="none" strike="noStrike">
                <a:solidFill>
                  <a:srgbClr val="595959"/>
                </a:solidFill>
                <a:latin typeface="Avenir"/>
                <a:ea typeface="Avenir"/>
                <a:cs typeface="Avenir"/>
                <a:sym typeface="Avenir"/>
              </a:rPr>
              <a:t> (2000, 2004, 2008 asks “the SCC”)</a:t>
            </a:r>
            <a:endParaRPr/>
          </a:p>
        </p:txBody>
      </p:sp>
      <p:sp>
        <p:nvSpPr>
          <p:cNvPr id="111" name="Google Shape;111;p3"/>
          <p:cNvSpPr txBox="1"/>
          <p:nvPr/>
        </p:nvSpPr>
        <p:spPr>
          <a:xfrm>
            <a:off x="1816926" y="6436541"/>
            <a:ext cx="9179006" cy="3139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CA" sz="1440" u="none" cap="none" strike="noStrike">
                <a:solidFill>
                  <a:srgbClr val="595959"/>
                </a:solidFill>
                <a:latin typeface="Avenir"/>
                <a:ea typeface="Avenir"/>
                <a:cs typeface="Avenir"/>
                <a:sym typeface="Avenir"/>
              </a:rPr>
              <a:t>Source: Canada Election Studies (2008-2021), Judicial Legitimacy Survey (2023)</a:t>
            </a:r>
            <a:endParaRPr/>
          </a:p>
        </p:txBody>
      </p:sp>
      <p:graphicFrame>
        <p:nvGraphicFramePr>
          <p:cNvPr id="112" name="Google Shape;112;p3"/>
          <p:cNvGraphicFramePr/>
          <p:nvPr/>
        </p:nvGraphicFramePr>
        <p:xfrm>
          <a:off x="500063" y="1171575"/>
          <a:ext cx="11287125" cy="4447891"/>
        </p:xfrm>
        <a:graphic>
          <a:graphicData uri="http://schemas.openxmlformats.org/drawingml/2006/chart">
            <c:chart r:id="rId3"/>
          </a:graphicData>
        </a:graphic>
      </p:graphicFrame>
      <p:cxnSp>
        <p:nvCxnSpPr>
          <p:cNvPr id="113" name="Google Shape;113;p3"/>
          <p:cNvCxnSpPr/>
          <p:nvPr/>
        </p:nvCxnSpPr>
        <p:spPr>
          <a:xfrm>
            <a:off x="8458200" y="3429000"/>
            <a:ext cx="0" cy="519545"/>
          </a:xfrm>
          <a:prstGeom prst="straightConnector1">
            <a:avLst/>
          </a:prstGeom>
          <a:noFill/>
          <a:ln cap="flat" cmpd="sng" w="60325">
            <a:solidFill>
              <a:srgbClr val="C00000"/>
            </a:solidFill>
            <a:prstDash val="solid"/>
            <a:miter lim="800000"/>
            <a:headEnd len="sm" w="sm" type="none"/>
            <a:tailEnd len="med" w="med" type="triangle"/>
          </a:ln>
        </p:spPr>
      </p:cxnSp>
      <p:cxnSp>
        <p:nvCxnSpPr>
          <p:cNvPr id="114" name="Google Shape;114;p3"/>
          <p:cNvCxnSpPr/>
          <p:nvPr/>
        </p:nvCxnSpPr>
        <p:spPr>
          <a:xfrm>
            <a:off x="9234055" y="2497138"/>
            <a:ext cx="387927" cy="308407"/>
          </a:xfrm>
          <a:prstGeom prst="straightConnector1">
            <a:avLst/>
          </a:prstGeom>
          <a:noFill/>
          <a:ln cap="flat" cmpd="sng" w="60325">
            <a:solidFill>
              <a:srgbClr val="C00000"/>
            </a:solidFill>
            <a:prstDash val="solid"/>
            <a:miter lim="800000"/>
            <a:headEnd len="sm" w="sm" type="none"/>
            <a:tailEnd len="med" w="med" type="triangl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4"/>
          <p:cNvSpPr txBox="1"/>
          <p:nvPr>
            <p:ph type="title"/>
          </p:nvPr>
        </p:nvSpPr>
        <p:spPr>
          <a:xfrm>
            <a:off x="456855" y="168600"/>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Confidence in Judicial Institutions</a:t>
            </a:r>
            <a:endParaRPr/>
          </a:p>
        </p:txBody>
      </p:sp>
      <p:sp>
        <p:nvSpPr>
          <p:cNvPr id="121" name="Google Shape;121;p4"/>
          <p:cNvSpPr txBox="1"/>
          <p:nvPr/>
        </p:nvSpPr>
        <p:spPr>
          <a:xfrm>
            <a:off x="456855" y="3485085"/>
            <a:ext cx="3962400" cy="181588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CA" sz="2800" u="none" cap="none" strike="noStrike">
                <a:solidFill>
                  <a:srgbClr val="548135"/>
                </a:solidFill>
                <a:latin typeface="Avenir"/>
                <a:ea typeface="Avenir"/>
                <a:cs typeface="Avenir"/>
                <a:sym typeface="Avenir"/>
              </a:rPr>
              <a:t>Court Support</a:t>
            </a:r>
            <a:endParaRPr/>
          </a:p>
          <a:p>
            <a:pPr indent="0" lvl="0" marL="0" marR="0" rtl="0" algn="ctr">
              <a:spcBef>
                <a:spcPts val="0"/>
              </a:spcBef>
              <a:spcAft>
                <a:spcPts val="0"/>
              </a:spcAft>
              <a:buNone/>
            </a:pPr>
            <a:r>
              <a:t/>
            </a:r>
            <a:endParaRPr b="0" i="0" sz="2800" u="none" cap="none" strike="noStrike">
              <a:solidFill>
                <a:srgbClr val="000000"/>
              </a:solidFill>
              <a:latin typeface="Avenir"/>
              <a:ea typeface="Avenir"/>
              <a:cs typeface="Avenir"/>
              <a:sym typeface="Avenir"/>
            </a:endParaRPr>
          </a:p>
          <a:p>
            <a:pPr indent="0" lvl="0" marL="0" marR="0" rtl="0" algn="ctr">
              <a:spcBef>
                <a:spcPts val="0"/>
              </a:spcBef>
              <a:spcAft>
                <a:spcPts val="0"/>
              </a:spcAft>
              <a:buNone/>
            </a:pPr>
            <a:r>
              <a:rPr b="0" i="0" lang="en-CA" sz="2800" u="none" cap="none" strike="noStrike">
                <a:solidFill>
                  <a:srgbClr val="000000"/>
                </a:solidFill>
                <a:latin typeface="Avenir"/>
                <a:ea typeface="Avenir"/>
                <a:cs typeface="Avenir"/>
                <a:sym typeface="Avenir"/>
              </a:rPr>
              <a:t>Support for the institution of the court</a:t>
            </a:r>
            <a:endParaRPr/>
          </a:p>
        </p:txBody>
      </p:sp>
      <p:pic>
        <p:nvPicPr>
          <p:cNvPr descr="Free Court SVG, PNG Icon, Symbol. Download Image." id="122" name="Google Shape;122;p4"/>
          <p:cNvPicPr preferRelativeResize="0"/>
          <p:nvPr/>
        </p:nvPicPr>
        <p:blipFill rotWithShape="1">
          <a:blip r:embed="rId3">
            <a:alphaModFix/>
          </a:blip>
          <a:srcRect b="0" l="0" r="0" t="0"/>
          <a:stretch/>
        </p:blipFill>
        <p:spPr>
          <a:xfrm>
            <a:off x="1841127" y="2134472"/>
            <a:ext cx="1193856" cy="1193856"/>
          </a:xfrm>
          <a:prstGeom prst="rect">
            <a:avLst/>
          </a:prstGeom>
          <a:noFill/>
          <a:ln>
            <a:noFill/>
          </a:ln>
        </p:spPr>
      </p:pic>
      <p:sp>
        <p:nvSpPr>
          <p:cNvPr id="123" name="Google Shape;123;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
        <p:nvSpPr>
          <p:cNvPr id="124" name="Google Shape;124;p4"/>
          <p:cNvSpPr txBox="1"/>
          <p:nvPr/>
        </p:nvSpPr>
        <p:spPr>
          <a:xfrm>
            <a:off x="4300721" y="3485085"/>
            <a:ext cx="3962400" cy="181588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CA" sz="2800" u="none" cap="none" strike="noStrike">
                <a:solidFill>
                  <a:srgbClr val="548135"/>
                </a:solidFill>
                <a:latin typeface="Avenir"/>
                <a:ea typeface="Avenir"/>
                <a:cs typeface="Avenir"/>
                <a:sym typeface="Avenir"/>
              </a:rPr>
              <a:t>Court Curbing</a:t>
            </a:r>
            <a:endParaRPr/>
          </a:p>
          <a:p>
            <a:pPr indent="0" lvl="0" marL="0" marR="0" rtl="0" algn="ctr">
              <a:spcBef>
                <a:spcPts val="0"/>
              </a:spcBef>
              <a:spcAft>
                <a:spcPts val="0"/>
              </a:spcAft>
              <a:buNone/>
            </a:pPr>
            <a:r>
              <a:t/>
            </a:r>
            <a:endParaRPr b="0" i="0" sz="2800" u="none" cap="none" strike="noStrike">
              <a:solidFill>
                <a:srgbClr val="000000"/>
              </a:solidFill>
              <a:latin typeface="Avenir"/>
              <a:ea typeface="Avenir"/>
              <a:cs typeface="Avenir"/>
              <a:sym typeface="Avenir"/>
            </a:endParaRPr>
          </a:p>
          <a:p>
            <a:pPr indent="0" lvl="0" marL="0" marR="0" rtl="0" algn="ctr">
              <a:spcBef>
                <a:spcPts val="0"/>
              </a:spcBef>
              <a:spcAft>
                <a:spcPts val="0"/>
              </a:spcAft>
              <a:buNone/>
            </a:pPr>
            <a:r>
              <a:rPr b="0" i="0" lang="en-CA" sz="2800" u="none" cap="none" strike="noStrike">
                <a:solidFill>
                  <a:srgbClr val="000000"/>
                </a:solidFill>
                <a:latin typeface="Avenir"/>
                <a:ea typeface="Avenir"/>
                <a:cs typeface="Avenir"/>
                <a:sym typeface="Avenir"/>
              </a:rPr>
              <a:t>Support for restraining court power</a:t>
            </a:r>
            <a:endParaRPr/>
          </a:p>
        </p:txBody>
      </p:sp>
      <p:pic>
        <p:nvPicPr>
          <p:cNvPr descr="Free Court SVG, PNG Icon, Symbol. Download Image." id="125" name="Google Shape;125;p4"/>
          <p:cNvPicPr preferRelativeResize="0"/>
          <p:nvPr/>
        </p:nvPicPr>
        <p:blipFill rotWithShape="1">
          <a:blip r:embed="rId3">
            <a:alphaModFix/>
          </a:blip>
          <a:srcRect b="0" l="0" r="0" t="0"/>
          <a:stretch/>
        </p:blipFill>
        <p:spPr>
          <a:xfrm>
            <a:off x="5684993" y="2134472"/>
            <a:ext cx="1193856" cy="1193856"/>
          </a:xfrm>
          <a:prstGeom prst="rect">
            <a:avLst/>
          </a:prstGeom>
          <a:noFill/>
          <a:ln>
            <a:noFill/>
          </a:ln>
        </p:spPr>
      </p:pic>
      <p:sp>
        <p:nvSpPr>
          <p:cNvPr id="126" name="Google Shape;126;p4"/>
          <p:cNvSpPr txBox="1"/>
          <p:nvPr/>
        </p:nvSpPr>
        <p:spPr>
          <a:xfrm>
            <a:off x="8144587" y="3485085"/>
            <a:ext cx="3962400" cy="181588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CA" sz="2800" u="none" cap="none" strike="noStrike">
                <a:solidFill>
                  <a:srgbClr val="548135"/>
                </a:solidFill>
                <a:latin typeface="Avenir"/>
                <a:ea typeface="Avenir"/>
                <a:cs typeface="Avenir"/>
                <a:sym typeface="Avenir"/>
              </a:rPr>
              <a:t>Rule of Law</a:t>
            </a:r>
            <a:endParaRPr/>
          </a:p>
          <a:p>
            <a:pPr indent="0" lvl="0" marL="0" marR="0" rtl="0" algn="ctr">
              <a:spcBef>
                <a:spcPts val="0"/>
              </a:spcBef>
              <a:spcAft>
                <a:spcPts val="0"/>
              </a:spcAft>
              <a:buNone/>
            </a:pPr>
            <a:r>
              <a:t/>
            </a:r>
            <a:endParaRPr b="0" i="0" sz="2800" u="none" cap="none" strike="noStrike">
              <a:solidFill>
                <a:srgbClr val="000000"/>
              </a:solidFill>
              <a:latin typeface="Avenir"/>
              <a:ea typeface="Avenir"/>
              <a:cs typeface="Avenir"/>
              <a:sym typeface="Avenir"/>
            </a:endParaRPr>
          </a:p>
          <a:p>
            <a:pPr indent="0" lvl="0" marL="0" marR="0" rtl="0" algn="ctr">
              <a:spcBef>
                <a:spcPts val="0"/>
              </a:spcBef>
              <a:spcAft>
                <a:spcPts val="0"/>
              </a:spcAft>
              <a:buNone/>
            </a:pPr>
            <a:r>
              <a:rPr b="0" i="0" lang="en-CA" sz="2800" u="none" cap="none" strike="noStrike">
                <a:solidFill>
                  <a:srgbClr val="000000"/>
                </a:solidFill>
                <a:latin typeface="Avenir"/>
                <a:ea typeface="Avenir"/>
                <a:cs typeface="Avenir"/>
                <a:sym typeface="Avenir"/>
              </a:rPr>
              <a:t>The non-arbitrary application of law</a:t>
            </a:r>
            <a:endParaRPr/>
          </a:p>
        </p:txBody>
      </p:sp>
      <p:pic>
        <p:nvPicPr>
          <p:cNvPr descr="Free Court SVG, PNG Icon, Symbol. Download Image." id="127" name="Google Shape;127;p4"/>
          <p:cNvPicPr preferRelativeResize="0"/>
          <p:nvPr/>
        </p:nvPicPr>
        <p:blipFill rotWithShape="1">
          <a:blip r:embed="rId3">
            <a:alphaModFix/>
          </a:blip>
          <a:srcRect b="0" l="0" r="0" t="0"/>
          <a:stretch/>
        </p:blipFill>
        <p:spPr>
          <a:xfrm>
            <a:off x="9528859" y="2134472"/>
            <a:ext cx="1193856" cy="119385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
        <p:nvSpPr>
          <p:cNvPr id="134" name="Google Shape;134;p5"/>
          <p:cNvSpPr txBox="1"/>
          <p:nvPr>
            <p:ph type="title"/>
          </p:nvPr>
        </p:nvSpPr>
        <p:spPr>
          <a:xfrm>
            <a:off x="368071" y="1365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200"/>
              <a:buFont typeface="Avenir"/>
              <a:buNone/>
            </a:pPr>
            <a:r>
              <a:rPr b="1" lang="en-CA" sz="3200">
                <a:solidFill>
                  <a:srgbClr val="548135"/>
                </a:solidFill>
              </a:rPr>
              <a:t>Court Support</a:t>
            </a:r>
            <a:endParaRPr sz="3200"/>
          </a:p>
        </p:txBody>
      </p:sp>
      <p:sp>
        <p:nvSpPr>
          <p:cNvPr id="135" name="Google Shape;135;p5"/>
          <p:cNvSpPr txBox="1"/>
          <p:nvPr/>
        </p:nvSpPr>
        <p:spPr>
          <a:xfrm>
            <a:off x="5994401" y="6599297"/>
            <a:ext cx="6197599" cy="3139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CA" sz="1440" u="none" cap="none" strike="noStrike">
                <a:solidFill>
                  <a:srgbClr val="595959"/>
                </a:solidFill>
                <a:latin typeface="Avenir"/>
                <a:ea typeface="Avenir"/>
                <a:cs typeface="Avenir"/>
                <a:sym typeface="Avenir"/>
              </a:rPr>
              <a:t>Source: Judicial Legitimacy Survey (2023)</a:t>
            </a:r>
            <a:endParaRPr/>
          </a:p>
        </p:txBody>
      </p:sp>
      <p:graphicFrame>
        <p:nvGraphicFramePr>
          <p:cNvPr id="136" name="Google Shape;136;p5"/>
          <p:cNvGraphicFramePr/>
          <p:nvPr/>
        </p:nvGraphicFramePr>
        <p:xfrm>
          <a:off x="368070" y="1184564"/>
          <a:ext cx="11461979" cy="5171786"/>
        </p:xfrm>
        <a:graphic>
          <a:graphicData uri="http://schemas.openxmlformats.org/drawingml/2006/chart">
            <c:chart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
        <p:nvSpPr>
          <p:cNvPr id="143" name="Google Shape;143;p6"/>
          <p:cNvSpPr txBox="1"/>
          <p:nvPr>
            <p:ph type="title"/>
          </p:nvPr>
        </p:nvSpPr>
        <p:spPr>
          <a:xfrm>
            <a:off x="463296" y="174052"/>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200"/>
              <a:buFont typeface="Avenir"/>
              <a:buNone/>
            </a:pPr>
            <a:r>
              <a:rPr b="1" lang="en-CA" sz="3200">
                <a:solidFill>
                  <a:srgbClr val="548135"/>
                </a:solidFill>
              </a:rPr>
              <a:t>Court Curbing</a:t>
            </a:r>
            <a:endParaRPr sz="3200"/>
          </a:p>
        </p:txBody>
      </p:sp>
      <p:sp>
        <p:nvSpPr>
          <p:cNvPr id="144" name="Google Shape;144;p6"/>
          <p:cNvSpPr txBox="1"/>
          <p:nvPr/>
        </p:nvSpPr>
        <p:spPr>
          <a:xfrm>
            <a:off x="4880176" y="6466897"/>
            <a:ext cx="6098720" cy="3139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CA" sz="1440" u="none" cap="none" strike="noStrike">
                <a:solidFill>
                  <a:srgbClr val="595959"/>
                </a:solidFill>
                <a:latin typeface="Avenir"/>
                <a:ea typeface="Avenir"/>
                <a:cs typeface="Avenir"/>
                <a:sym typeface="Avenir"/>
              </a:rPr>
              <a:t>Source: Judicial Legitimacy Survey (2023)</a:t>
            </a:r>
            <a:endParaRPr/>
          </a:p>
        </p:txBody>
      </p:sp>
      <p:graphicFrame>
        <p:nvGraphicFramePr>
          <p:cNvPr id="145" name="Google Shape;145;p6"/>
          <p:cNvGraphicFramePr/>
          <p:nvPr/>
        </p:nvGraphicFramePr>
        <p:xfrm>
          <a:off x="463296" y="1499614"/>
          <a:ext cx="11495342" cy="4856736"/>
        </p:xfrm>
        <a:graphic>
          <a:graphicData uri="http://schemas.openxmlformats.org/drawingml/2006/chart">
            <c:chart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sp>
        <p:nvSpPr>
          <p:cNvPr id="152" name="Google Shape;152;p7"/>
          <p:cNvSpPr txBox="1"/>
          <p:nvPr>
            <p:ph type="title"/>
          </p:nvPr>
        </p:nvSpPr>
        <p:spPr>
          <a:xfrm>
            <a:off x="463296" y="174052"/>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200"/>
              <a:buFont typeface="Avenir"/>
              <a:buNone/>
            </a:pPr>
            <a:r>
              <a:rPr b="1" lang="en-CA" sz="3200">
                <a:solidFill>
                  <a:srgbClr val="548135"/>
                </a:solidFill>
              </a:rPr>
              <a:t>Rule of Law</a:t>
            </a:r>
            <a:endParaRPr sz="3200"/>
          </a:p>
        </p:txBody>
      </p:sp>
      <p:sp>
        <p:nvSpPr>
          <p:cNvPr id="153" name="Google Shape;153;p7"/>
          <p:cNvSpPr txBox="1"/>
          <p:nvPr/>
        </p:nvSpPr>
        <p:spPr>
          <a:xfrm>
            <a:off x="4880176" y="6466897"/>
            <a:ext cx="6098720" cy="3139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CA" sz="1440" u="none" cap="none" strike="noStrike">
                <a:solidFill>
                  <a:srgbClr val="595959"/>
                </a:solidFill>
                <a:latin typeface="Avenir"/>
                <a:ea typeface="Avenir"/>
                <a:cs typeface="Avenir"/>
                <a:sym typeface="Avenir"/>
              </a:rPr>
              <a:t>Source: Judicial Legitimacy Survey (2023)</a:t>
            </a:r>
            <a:endParaRPr/>
          </a:p>
        </p:txBody>
      </p:sp>
      <p:graphicFrame>
        <p:nvGraphicFramePr>
          <p:cNvPr id="154" name="Google Shape;154;p7"/>
          <p:cNvGraphicFramePr/>
          <p:nvPr/>
        </p:nvGraphicFramePr>
        <p:xfrm>
          <a:off x="463296" y="1240056"/>
          <a:ext cx="11078400" cy="5056800"/>
        </p:xfrm>
        <a:graphic>
          <a:graphicData uri="http://schemas.openxmlformats.org/drawingml/2006/chart">
            <c:chart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Court Support by Party</a:t>
            </a:r>
            <a:endParaRPr/>
          </a:p>
        </p:txBody>
      </p:sp>
      <p:sp>
        <p:nvSpPr>
          <p:cNvPr id="161" name="Google Shape;161;p8"/>
          <p:cNvSpPr txBox="1"/>
          <p:nvPr>
            <p:ph idx="12" type="sldNum"/>
          </p:nvPr>
        </p:nvSpPr>
        <p:spPr>
          <a:xfrm>
            <a:off x="9337149" y="638606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cxnSp>
        <p:nvCxnSpPr>
          <p:cNvPr id="162" name="Google Shape;162;p8"/>
          <p:cNvCxnSpPr/>
          <p:nvPr/>
        </p:nvCxnSpPr>
        <p:spPr>
          <a:xfrm>
            <a:off x="1119717" y="2457450"/>
            <a:ext cx="10428816" cy="34364"/>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163" name="Google Shape;163;p8"/>
          <p:cNvCxnSpPr/>
          <p:nvPr/>
        </p:nvCxnSpPr>
        <p:spPr>
          <a:xfrm flipH="1" rot="10800000">
            <a:off x="1143533" y="3780383"/>
            <a:ext cx="10405000" cy="28031"/>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164" name="Google Shape;164;p8"/>
          <p:cNvCxnSpPr/>
          <p:nvPr/>
        </p:nvCxnSpPr>
        <p:spPr>
          <a:xfrm flipH="1" rot="10800000">
            <a:off x="1119717" y="5033179"/>
            <a:ext cx="10428816" cy="15071"/>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165" name="Google Shape;165;p8"/>
          <p:cNvSpPr/>
          <p:nvPr/>
        </p:nvSpPr>
        <p:spPr>
          <a:xfrm>
            <a:off x="7348332" y="2367260"/>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6" name="Google Shape;166;p8"/>
          <p:cNvSpPr/>
          <p:nvPr/>
        </p:nvSpPr>
        <p:spPr>
          <a:xfrm>
            <a:off x="7657175" y="4946667"/>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7" name="Google Shape;167;p8"/>
          <p:cNvSpPr/>
          <p:nvPr/>
        </p:nvSpPr>
        <p:spPr>
          <a:xfrm>
            <a:off x="4088862" y="2367260"/>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8" name="Google Shape;168;p8"/>
          <p:cNvSpPr/>
          <p:nvPr/>
        </p:nvSpPr>
        <p:spPr>
          <a:xfrm>
            <a:off x="10652003" y="4946667"/>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9" name="Google Shape;169;p8"/>
          <p:cNvSpPr/>
          <p:nvPr/>
        </p:nvSpPr>
        <p:spPr>
          <a:xfrm>
            <a:off x="3962396" y="2367260"/>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0" name="Google Shape;170;p8"/>
          <p:cNvSpPr/>
          <p:nvPr/>
        </p:nvSpPr>
        <p:spPr>
          <a:xfrm>
            <a:off x="10024065" y="4946667"/>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1" name="Google Shape;171;p8"/>
          <p:cNvSpPr/>
          <p:nvPr/>
        </p:nvSpPr>
        <p:spPr>
          <a:xfrm>
            <a:off x="5765792" y="2367260"/>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2" name="Google Shape;172;p8"/>
          <p:cNvSpPr/>
          <p:nvPr/>
        </p:nvSpPr>
        <p:spPr>
          <a:xfrm>
            <a:off x="9918047" y="4946667"/>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3" name="Google Shape;173;p8"/>
          <p:cNvSpPr/>
          <p:nvPr/>
        </p:nvSpPr>
        <p:spPr>
          <a:xfrm>
            <a:off x="4277774" y="2367260"/>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4" name="Google Shape;174;p8"/>
          <p:cNvSpPr/>
          <p:nvPr/>
        </p:nvSpPr>
        <p:spPr>
          <a:xfrm>
            <a:off x="8993602" y="4946667"/>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75" name="Google Shape;175;p8"/>
          <p:cNvCxnSpPr/>
          <p:nvPr/>
        </p:nvCxnSpPr>
        <p:spPr>
          <a:xfrm rot="10800000">
            <a:off x="880534" y="5641970"/>
            <a:ext cx="10667999" cy="0"/>
          </a:xfrm>
          <a:prstGeom prst="straightConnector1">
            <a:avLst/>
          </a:prstGeom>
          <a:noFill/>
          <a:ln cap="flat" cmpd="sng" w="9525">
            <a:solidFill>
              <a:srgbClr val="7F7F7F">
                <a:alpha val="45882"/>
              </a:srgbClr>
            </a:solidFill>
            <a:prstDash val="solid"/>
            <a:miter lim="800000"/>
            <a:headEnd len="sm" w="sm" type="none"/>
            <a:tailEnd len="sm" w="sm" type="none"/>
          </a:ln>
        </p:spPr>
      </p:cxnSp>
      <p:sp>
        <p:nvSpPr>
          <p:cNvPr id="176" name="Google Shape;176;p8"/>
          <p:cNvSpPr txBox="1"/>
          <p:nvPr/>
        </p:nvSpPr>
        <p:spPr>
          <a:xfrm>
            <a:off x="1119716" y="1889402"/>
            <a:ext cx="5298013" cy="38066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CA" sz="1800" u="none" cap="none" strike="noStrike">
                <a:solidFill>
                  <a:schemeClr val="dk1"/>
                </a:solidFill>
                <a:latin typeface="Avenir"/>
                <a:ea typeface="Avenir"/>
                <a:cs typeface="Avenir"/>
                <a:sym typeface="Avenir"/>
              </a:rPr>
              <a:t>The Supreme Court of Canada is too political</a:t>
            </a:r>
            <a:endParaRPr/>
          </a:p>
        </p:txBody>
      </p:sp>
      <p:sp>
        <p:nvSpPr>
          <p:cNvPr id="177" name="Google Shape;177;p8"/>
          <p:cNvSpPr txBox="1"/>
          <p:nvPr/>
        </p:nvSpPr>
        <p:spPr>
          <a:xfrm>
            <a:off x="1061907" y="3108050"/>
            <a:ext cx="477162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Court favours some groups over others</a:t>
            </a:r>
            <a:endParaRPr/>
          </a:p>
        </p:txBody>
      </p:sp>
      <p:sp>
        <p:nvSpPr>
          <p:cNvPr id="178" name="Google Shape;178;p8"/>
          <p:cNvSpPr txBox="1"/>
          <p:nvPr/>
        </p:nvSpPr>
        <p:spPr>
          <a:xfrm>
            <a:off x="1028035" y="4374103"/>
            <a:ext cx="10883917" cy="37645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Court can usually be trusted to make decisions that are in the best interest of the Canadian people</a:t>
            </a:r>
            <a:endParaRPr/>
          </a:p>
        </p:txBody>
      </p:sp>
      <p:sp>
        <p:nvSpPr>
          <p:cNvPr id="179" name="Google Shape;179;p8"/>
          <p:cNvSpPr txBox="1"/>
          <p:nvPr/>
        </p:nvSpPr>
        <p:spPr>
          <a:xfrm>
            <a:off x="1307038"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10%</a:t>
            </a:r>
            <a:endParaRPr sz="1800">
              <a:solidFill>
                <a:schemeClr val="dk1"/>
              </a:solidFill>
              <a:latin typeface="Calibri"/>
              <a:ea typeface="Calibri"/>
              <a:cs typeface="Calibri"/>
              <a:sym typeface="Calibri"/>
            </a:endParaRPr>
          </a:p>
        </p:txBody>
      </p:sp>
      <p:sp>
        <p:nvSpPr>
          <p:cNvPr id="180" name="Google Shape;180;p8"/>
          <p:cNvSpPr txBox="1"/>
          <p:nvPr/>
        </p:nvSpPr>
        <p:spPr>
          <a:xfrm>
            <a:off x="2752722"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20%</a:t>
            </a:r>
            <a:endParaRPr sz="1800">
              <a:solidFill>
                <a:schemeClr val="dk1"/>
              </a:solidFill>
              <a:latin typeface="Calibri"/>
              <a:ea typeface="Calibri"/>
              <a:cs typeface="Calibri"/>
              <a:sym typeface="Calibri"/>
            </a:endParaRPr>
          </a:p>
        </p:txBody>
      </p:sp>
      <p:sp>
        <p:nvSpPr>
          <p:cNvPr id="181" name="Google Shape;181;p8"/>
          <p:cNvSpPr txBox="1"/>
          <p:nvPr/>
        </p:nvSpPr>
        <p:spPr>
          <a:xfrm>
            <a:off x="4134900"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30%</a:t>
            </a:r>
            <a:endParaRPr sz="1800">
              <a:solidFill>
                <a:schemeClr val="dk1"/>
              </a:solidFill>
              <a:latin typeface="Calibri"/>
              <a:ea typeface="Calibri"/>
              <a:cs typeface="Calibri"/>
              <a:sym typeface="Calibri"/>
            </a:endParaRPr>
          </a:p>
        </p:txBody>
      </p:sp>
      <p:sp>
        <p:nvSpPr>
          <p:cNvPr id="182" name="Google Shape;182;p8"/>
          <p:cNvSpPr txBox="1"/>
          <p:nvPr/>
        </p:nvSpPr>
        <p:spPr>
          <a:xfrm>
            <a:off x="5529785"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40%</a:t>
            </a:r>
            <a:endParaRPr sz="1800">
              <a:solidFill>
                <a:schemeClr val="dk1"/>
              </a:solidFill>
              <a:latin typeface="Calibri"/>
              <a:ea typeface="Calibri"/>
              <a:cs typeface="Calibri"/>
              <a:sym typeface="Calibri"/>
            </a:endParaRPr>
          </a:p>
        </p:txBody>
      </p:sp>
      <p:sp>
        <p:nvSpPr>
          <p:cNvPr id="183" name="Google Shape;183;p8"/>
          <p:cNvSpPr txBox="1"/>
          <p:nvPr/>
        </p:nvSpPr>
        <p:spPr>
          <a:xfrm>
            <a:off x="6907271"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50%</a:t>
            </a:r>
            <a:endParaRPr sz="1800">
              <a:solidFill>
                <a:schemeClr val="dk1"/>
              </a:solidFill>
              <a:latin typeface="Calibri"/>
              <a:ea typeface="Calibri"/>
              <a:cs typeface="Calibri"/>
              <a:sym typeface="Calibri"/>
            </a:endParaRPr>
          </a:p>
        </p:txBody>
      </p:sp>
      <p:sp>
        <p:nvSpPr>
          <p:cNvPr id="184" name="Google Shape;184;p8"/>
          <p:cNvSpPr txBox="1"/>
          <p:nvPr/>
        </p:nvSpPr>
        <p:spPr>
          <a:xfrm>
            <a:off x="5480113" y="6348721"/>
            <a:ext cx="209655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CA" sz="1800">
                <a:solidFill>
                  <a:schemeClr val="dk1"/>
                </a:solidFill>
                <a:latin typeface="Avenir"/>
                <a:ea typeface="Avenir"/>
                <a:cs typeface="Avenir"/>
                <a:sym typeface="Avenir"/>
              </a:rPr>
              <a:t>% Agree</a:t>
            </a:r>
            <a:endParaRPr sz="1800">
              <a:solidFill>
                <a:schemeClr val="dk1"/>
              </a:solidFill>
              <a:latin typeface="Calibri"/>
              <a:ea typeface="Calibri"/>
              <a:cs typeface="Calibri"/>
              <a:sym typeface="Calibri"/>
            </a:endParaRPr>
          </a:p>
        </p:txBody>
      </p:sp>
      <p:sp>
        <p:nvSpPr>
          <p:cNvPr id="185" name="Google Shape;185;p8"/>
          <p:cNvSpPr/>
          <p:nvPr/>
        </p:nvSpPr>
        <p:spPr>
          <a:xfrm>
            <a:off x="7344036" y="3688722"/>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6" name="Google Shape;186;p8"/>
          <p:cNvSpPr/>
          <p:nvPr/>
        </p:nvSpPr>
        <p:spPr>
          <a:xfrm>
            <a:off x="4052870" y="3688722"/>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7" name="Google Shape;187;p8"/>
          <p:cNvSpPr/>
          <p:nvPr/>
        </p:nvSpPr>
        <p:spPr>
          <a:xfrm>
            <a:off x="4956807" y="3688722"/>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8" name="Google Shape;188;p8"/>
          <p:cNvSpPr/>
          <p:nvPr/>
        </p:nvSpPr>
        <p:spPr>
          <a:xfrm>
            <a:off x="5436651" y="3688722"/>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9" name="Google Shape;189;p8"/>
          <p:cNvSpPr/>
          <p:nvPr/>
        </p:nvSpPr>
        <p:spPr>
          <a:xfrm>
            <a:off x="4871074" y="3688722"/>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0" name="Google Shape;190;p8"/>
          <p:cNvSpPr txBox="1"/>
          <p:nvPr/>
        </p:nvSpPr>
        <p:spPr>
          <a:xfrm>
            <a:off x="8178797"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60%</a:t>
            </a:r>
            <a:endParaRPr sz="1800">
              <a:solidFill>
                <a:schemeClr val="dk1"/>
              </a:solidFill>
              <a:latin typeface="Calibri"/>
              <a:ea typeface="Calibri"/>
              <a:cs typeface="Calibri"/>
              <a:sym typeface="Calibri"/>
            </a:endParaRPr>
          </a:p>
        </p:txBody>
      </p:sp>
      <p:sp>
        <p:nvSpPr>
          <p:cNvPr id="191" name="Google Shape;191;p8"/>
          <p:cNvSpPr txBox="1"/>
          <p:nvPr/>
        </p:nvSpPr>
        <p:spPr>
          <a:xfrm>
            <a:off x="9423339"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70%</a:t>
            </a:r>
            <a:endParaRPr sz="1800">
              <a:solidFill>
                <a:schemeClr val="dk1"/>
              </a:solidFill>
              <a:latin typeface="Calibri"/>
              <a:ea typeface="Calibri"/>
              <a:cs typeface="Calibri"/>
              <a:sym typeface="Calibri"/>
            </a:endParaRPr>
          </a:p>
        </p:txBody>
      </p:sp>
      <p:sp>
        <p:nvSpPr>
          <p:cNvPr id="192" name="Google Shape;192;p8"/>
          <p:cNvSpPr txBox="1"/>
          <p:nvPr/>
        </p:nvSpPr>
        <p:spPr>
          <a:xfrm>
            <a:off x="10694865"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80%</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548135"/>
              </a:buClr>
              <a:buSzPts val="3000"/>
              <a:buFont typeface="Avenir"/>
              <a:buNone/>
            </a:pPr>
            <a:r>
              <a:rPr b="1" lang="en-CA" sz="3000">
                <a:solidFill>
                  <a:srgbClr val="548135"/>
                </a:solidFill>
              </a:rPr>
              <a:t>Court Curbing by Party</a:t>
            </a:r>
            <a:endParaRPr/>
          </a:p>
        </p:txBody>
      </p:sp>
      <p:sp>
        <p:nvSpPr>
          <p:cNvPr id="199" name="Google Shape;199;p9"/>
          <p:cNvSpPr txBox="1"/>
          <p:nvPr>
            <p:ph idx="12" type="sldNum"/>
          </p:nvPr>
        </p:nvSpPr>
        <p:spPr>
          <a:xfrm>
            <a:off x="9337149" y="6386063"/>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CA"/>
              <a:t>‹#›</a:t>
            </a:fld>
            <a:endParaRPr/>
          </a:p>
        </p:txBody>
      </p:sp>
      <p:cxnSp>
        <p:nvCxnSpPr>
          <p:cNvPr id="200" name="Google Shape;200;p9"/>
          <p:cNvCxnSpPr/>
          <p:nvPr/>
        </p:nvCxnSpPr>
        <p:spPr>
          <a:xfrm>
            <a:off x="875638" y="3554072"/>
            <a:ext cx="10792235" cy="26448"/>
          </a:xfrm>
          <a:prstGeom prst="straightConnector1">
            <a:avLst/>
          </a:prstGeom>
          <a:noFill/>
          <a:ln cap="flat" cmpd="sng" w="31750">
            <a:solidFill>
              <a:srgbClr val="7F7F7F">
                <a:alpha val="49803"/>
              </a:srgbClr>
            </a:solidFill>
            <a:prstDash val="solid"/>
            <a:miter lim="800000"/>
            <a:headEnd len="sm" w="sm" type="none"/>
            <a:tailEnd len="sm" w="sm" type="none"/>
          </a:ln>
        </p:spPr>
      </p:cxnSp>
      <p:cxnSp>
        <p:nvCxnSpPr>
          <p:cNvPr id="201" name="Google Shape;201;p9"/>
          <p:cNvCxnSpPr/>
          <p:nvPr/>
        </p:nvCxnSpPr>
        <p:spPr>
          <a:xfrm>
            <a:off x="875638" y="5138567"/>
            <a:ext cx="10574334" cy="14423"/>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202" name="Google Shape;202;p9"/>
          <p:cNvSpPr/>
          <p:nvPr/>
        </p:nvSpPr>
        <p:spPr>
          <a:xfrm>
            <a:off x="7980048" y="3457782"/>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3" name="Google Shape;203;p9"/>
          <p:cNvSpPr/>
          <p:nvPr/>
        </p:nvSpPr>
        <p:spPr>
          <a:xfrm>
            <a:off x="9450312" y="3457782"/>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4" name="Google Shape;204;p9"/>
          <p:cNvSpPr/>
          <p:nvPr/>
        </p:nvSpPr>
        <p:spPr>
          <a:xfrm>
            <a:off x="9025223" y="3457782"/>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5" name="Google Shape;205;p9"/>
          <p:cNvSpPr/>
          <p:nvPr/>
        </p:nvSpPr>
        <p:spPr>
          <a:xfrm>
            <a:off x="10304830" y="3457782"/>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6" name="Google Shape;206;p9"/>
          <p:cNvSpPr/>
          <p:nvPr/>
        </p:nvSpPr>
        <p:spPr>
          <a:xfrm>
            <a:off x="8945965" y="3457782"/>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7" name="Google Shape;207;p9"/>
          <p:cNvSpPr txBox="1"/>
          <p:nvPr/>
        </p:nvSpPr>
        <p:spPr>
          <a:xfrm>
            <a:off x="869215" y="2815109"/>
            <a:ext cx="10792234"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The length of time SCC justices can serve should be changed from retirement at age 75 to a limit of 10 yrs</a:t>
            </a:r>
            <a:endParaRPr/>
          </a:p>
        </p:txBody>
      </p:sp>
      <p:sp>
        <p:nvSpPr>
          <p:cNvPr id="208" name="Google Shape;208;p9"/>
          <p:cNvSpPr txBox="1"/>
          <p:nvPr/>
        </p:nvSpPr>
        <p:spPr>
          <a:xfrm>
            <a:off x="869215" y="4320015"/>
            <a:ext cx="10785811"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If the SCC started making a lot of rulings that most Canadians disagreed with, it might be better to reduce the powers of the Court to decide certain types of controversial issues</a:t>
            </a:r>
            <a:endParaRPr/>
          </a:p>
        </p:txBody>
      </p:sp>
      <p:sp>
        <p:nvSpPr>
          <p:cNvPr id="209" name="Google Shape;209;p9"/>
          <p:cNvSpPr txBox="1"/>
          <p:nvPr/>
        </p:nvSpPr>
        <p:spPr>
          <a:xfrm>
            <a:off x="1865842"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10%</a:t>
            </a:r>
            <a:endParaRPr sz="1800">
              <a:solidFill>
                <a:schemeClr val="dk1"/>
              </a:solidFill>
              <a:latin typeface="Calibri"/>
              <a:ea typeface="Calibri"/>
              <a:cs typeface="Calibri"/>
              <a:sym typeface="Calibri"/>
            </a:endParaRPr>
          </a:p>
        </p:txBody>
      </p:sp>
      <p:sp>
        <p:nvSpPr>
          <p:cNvPr id="210" name="Google Shape;210;p9"/>
          <p:cNvSpPr txBox="1"/>
          <p:nvPr/>
        </p:nvSpPr>
        <p:spPr>
          <a:xfrm>
            <a:off x="3311526"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20%</a:t>
            </a:r>
            <a:endParaRPr sz="1800">
              <a:solidFill>
                <a:schemeClr val="dk1"/>
              </a:solidFill>
              <a:latin typeface="Calibri"/>
              <a:ea typeface="Calibri"/>
              <a:cs typeface="Calibri"/>
              <a:sym typeface="Calibri"/>
            </a:endParaRPr>
          </a:p>
        </p:txBody>
      </p:sp>
      <p:sp>
        <p:nvSpPr>
          <p:cNvPr id="211" name="Google Shape;211;p9"/>
          <p:cNvSpPr txBox="1"/>
          <p:nvPr/>
        </p:nvSpPr>
        <p:spPr>
          <a:xfrm>
            <a:off x="4736568"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30%</a:t>
            </a:r>
            <a:endParaRPr sz="1800">
              <a:solidFill>
                <a:schemeClr val="dk1"/>
              </a:solidFill>
              <a:latin typeface="Calibri"/>
              <a:ea typeface="Calibri"/>
              <a:cs typeface="Calibri"/>
              <a:sym typeface="Calibri"/>
            </a:endParaRPr>
          </a:p>
        </p:txBody>
      </p:sp>
      <p:sp>
        <p:nvSpPr>
          <p:cNvPr id="212" name="Google Shape;212;p9"/>
          <p:cNvSpPr txBox="1"/>
          <p:nvPr/>
        </p:nvSpPr>
        <p:spPr>
          <a:xfrm>
            <a:off x="6117165"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40%</a:t>
            </a:r>
            <a:endParaRPr sz="1800">
              <a:solidFill>
                <a:schemeClr val="dk1"/>
              </a:solidFill>
              <a:latin typeface="Calibri"/>
              <a:ea typeface="Calibri"/>
              <a:cs typeface="Calibri"/>
              <a:sym typeface="Calibri"/>
            </a:endParaRPr>
          </a:p>
        </p:txBody>
      </p:sp>
      <p:sp>
        <p:nvSpPr>
          <p:cNvPr id="213" name="Google Shape;213;p9"/>
          <p:cNvSpPr txBox="1"/>
          <p:nvPr/>
        </p:nvSpPr>
        <p:spPr>
          <a:xfrm>
            <a:off x="7466075"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50%</a:t>
            </a:r>
            <a:endParaRPr sz="1800">
              <a:solidFill>
                <a:schemeClr val="dk1"/>
              </a:solidFill>
              <a:latin typeface="Calibri"/>
              <a:ea typeface="Calibri"/>
              <a:cs typeface="Calibri"/>
              <a:sym typeface="Calibri"/>
            </a:endParaRPr>
          </a:p>
        </p:txBody>
      </p:sp>
      <p:sp>
        <p:nvSpPr>
          <p:cNvPr id="214" name="Google Shape;214;p9"/>
          <p:cNvSpPr txBox="1"/>
          <p:nvPr/>
        </p:nvSpPr>
        <p:spPr>
          <a:xfrm>
            <a:off x="5480113" y="6348721"/>
            <a:ext cx="209655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CA" sz="1800">
                <a:solidFill>
                  <a:schemeClr val="dk1"/>
                </a:solidFill>
                <a:latin typeface="Avenir"/>
                <a:ea typeface="Avenir"/>
                <a:cs typeface="Avenir"/>
                <a:sym typeface="Avenir"/>
              </a:rPr>
              <a:t>% Agree</a:t>
            </a:r>
            <a:endParaRPr sz="1800">
              <a:solidFill>
                <a:schemeClr val="dk1"/>
              </a:solidFill>
              <a:latin typeface="Calibri"/>
              <a:ea typeface="Calibri"/>
              <a:cs typeface="Calibri"/>
              <a:sym typeface="Calibri"/>
            </a:endParaRPr>
          </a:p>
        </p:txBody>
      </p:sp>
      <p:sp>
        <p:nvSpPr>
          <p:cNvPr id="215" name="Google Shape;215;p9"/>
          <p:cNvSpPr/>
          <p:nvPr/>
        </p:nvSpPr>
        <p:spPr>
          <a:xfrm>
            <a:off x="7483537" y="5052764"/>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9"/>
          <p:cNvSpPr/>
          <p:nvPr/>
        </p:nvSpPr>
        <p:spPr>
          <a:xfrm>
            <a:off x="6162805" y="5052764"/>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7" name="Google Shape;217;p9"/>
          <p:cNvSpPr/>
          <p:nvPr/>
        </p:nvSpPr>
        <p:spPr>
          <a:xfrm>
            <a:off x="6605216" y="5052764"/>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8" name="Google Shape;218;p9"/>
          <p:cNvSpPr/>
          <p:nvPr/>
        </p:nvSpPr>
        <p:spPr>
          <a:xfrm>
            <a:off x="6544730" y="5052764"/>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9" name="Google Shape;219;p9"/>
          <p:cNvSpPr/>
          <p:nvPr/>
        </p:nvSpPr>
        <p:spPr>
          <a:xfrm>
            <a:off x="6265332" y="5052764"/>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0" name="Google Shape;220;p9"/>
          <p:cNvSpPr txBox="1"/>
          <p:nvPr/>
        </p:nvSpPr>
        <p:spPr>
          <a:xfrm>
            <a:off x="8737601"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60%</a:t>
            </a:r>
            <a:endParaRPr sz="1800">
              <a:solidFill>
                <a:schemeClr val="dk1"/>
              </a:solidFill>
              <a:latin typeface="Calibri"/>
              <a:ea typeface="Calibri"/>
              <a:cs typeface="Calibri"/>
              <a:sym typeface="Calibri"/>
            </a:endParaRPr>
          </a:p>
        </p:txBody>
      </p:sp>
      <p:sp>
        <p:nvSpPr>
          <p:cNvPr id="221" name="Google Shape;221;p9"/>
          <p:cNvSpPr txBox="1"/>
          <p:nvPr/>
        </p:nvSpPr>
        <p:spPr>
          <a:xfrm>
            <a:off x="9982143"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70%</a:t>
            </a:r>
            <a:endParaRPr sz="1800">
              <a:solidFill>
                <a:schemeClr val="dk1"/>
              </a:solidFill>
              <a:latin typeface="Calibri"/>
              <a:ea typeface="Calibri"/>
              <a:cs typeface="Calibri"/>
              <a:sym typeface="Calibri"/>
            </a:endParaRPr>
          </a:p>
        </p:txBody>
      </p:sp>
      <p:sp>
        <p:nvSpPr>
          <p:cNvPr id="222" name="Google Shape;222;p9"/>
          <p:cNvSpPr txBox="1"/>
          <p:nvPr/>
        </p:nvSpPr>
        <p:spPr>
          <a:xfrm>
            <a:off x="11253669" y="5837011"/>
            <a:ext cx="658283"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80%</a:t>
            </a:r>
            <a:endParaRPr sz="1800">
              <a:solidFill>
                <a:schemeClr val="dk1"/>
              </a:solidFill>
              <a:latin typeface="Calibri"/>
              <a:ea typeface="Calibri"/>
              <a:cs typeface="Calibri"/>
              <a:sym typeface="Calibri"/>
            </a:endParaRPr>
          </a:p>
        </p:txBody>
      </p:sp>
      <p:cxnSp>
        <p:nvCxnSpPr>
          <p:cNvPr id="223" name="Google Shape;223;p9"/>
          <p:cNvCxnSpPr/>
          <p:nvPr/>
        </p:nvCxnSpPr>
        <p:spPr>
          <a:xfrm>
            <a:off x="875638" y="2133459"/>
            <a:ext cx="10792235" cy="26448"/>
          </a:xfrm>
          <a:prstGeom prst="straightConnector1">
            <a:avLst/>
          </a:prstGeom>
          <a:noFill/>
          <a:ln cap="flat" cmpd="sng" w="31750">
            <a:solidFill>
              <a:srgbClr val="7F7F7F">
                <a:alpha val="49803"/>
              </a:srgbClr>
            </a:solidFill>
            <a:prstDash val="solid"/>
            <a:miter lim="800000"/>
            <a:headEnd len="sm" w="sm" type="none"/>
            <a:tailEnd len="sm" w="sm" type="none"/>
          </a:ln>
        </p:spPr>
      </p:cxnSp>
      <p:sp>
        <p:nvSpPr>
          <p:cNvPr id="224" name="Google Shape;224;p9"/>
          <p:cNvSpPr/>
          <p:nvPr/>
        </p:nvSpPr>
        <p:spPr>
          <a:xfrm>
            <a:off x="7657309" y="2060638"/>
            <a:ext cx="186267" cy="205317"/>
          </a:xfrm>
          <a:prstGeom prst="ellipse">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5" name="Google Shape;225;p9"/>
          <p:cNvSpPr/>
          <p:nvPr/>
        </p:nvSpPr>
        <p:spPr>
          <a:xfrm>
            <a:off x="7197718" y="2060638"/>
            <a:ext cx="186267" cy="205317"/>
          </a:xfrm>
          <a:prstGeom prst="ellipse">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6" name="Google Shape;226;p9"/>
          <p:cNvSpPr/>
          <p:nvPr/>
        </p:nvSpPr>
        <p:spPr>
          <a:xfrm>
            <a:off x="5480113" y="2060638"/>
            <a:ext cx="186267" cy="205317"/>
          </a:xfrm>
          <a:prstGeom prst="ellipse">
            <a:avLst/>
          </a:prstGeom>
          <a:solidFill>
            <a:schemeClr val="accent2"/>
          </a:solidFill>
          <a:ln cap="flat" cmpd="sng" w="12700">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7" name="Google Shape;227;p9"/>
          <p:cNvSpPr/>
          <p:nvPr/>
        </p:nvSpPr>
        <p:spPr>
          <a:xfrm>
            <a:off x="7557305" y="2060638"/>
            <a:ext cx="186267" cy="205317"/>
          </a:xfrm>
          <a:prstGeom prst="ellipse">
            <a:avLst/>
          </a:prstGeom>
          <a:solidFill>
            <a:srgbClr val="9CC2E5"/>
          </a:solidFill>
          <a:ln cap="flat" cmpd="sng" w="12700">
            <a:solidFill>
              <a:srgbClr val="9CC2E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8" name="Google Shape;228;p9"/>
          <p:cNvSpPr/>
          <p:nvPr/>
        </p:nvSpPr>
        <p:spPr>
          <a:xfrm>
            <a:off x="7004580" y="2060638"/>
            <a:ext cx="186267" cy="205317"/>
          </a:xfrm>
          <a:prstGeom prst="ellipse">
            <a:avLst/>
          </a:prstGeom>
          <a:solidFill>
            <a:srgbClr val="00B050"/>
          </a:solidFill>
          <a:ln cap="flat" cmpd="sng" w="12700">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9" name="Google Shape;229;p9"/>
          <p:cNvSpPr txBox="1"/>
          <p:nvPr/>
        </p:nvSpPr>
        <p:spPr>
          <a:xfrm>
            <a:off x="875637" y="1565412"/>
            <a:ext cx="781116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1800">
                <a:solidFill>
                  <a:schemeClr val="dk1"/>
                </a:solidFill>
                <a:latin typeface="Avenir"/>
                <a:ea typeface="Avenir"/>
                <a:cs typeface="Avenir"/>
                <a:sym typeface="Avenir"/>
              </a:rPr>
              <a:t>Government should be able to control the salaries of judges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2022-11-17T18:25:18Z</dcterms:created>
  <dc:creator>A L</dc:creator>
</cp:coreProperties>
</file>