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3" r:id="rId1"/>
  </p:sldMasterIdLst>
  <p:notesMasterIdLst>
    <p:notesMasterId r:id="rId8"/>
  </p:notesMasterIdLst>
  <p:sldIdLst>
    <p:sldId id="611" r:id="rId2"/>
    <p:sldId id="612" r:id="rId3"/>
    <p:sldId id="347" r:id="rId4"/>
    <p:sldId id="613" r:id="rId5"/>
    <p:sldId id="615" r:id="rId6"/>
    <p:sldId id="61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261" autoAdjust="0"/>
    <p:restoredTop sz="76233" autoAdjust="0"/>
  </p:normalViewPr>
  <p:slideViewPr>
    <p:cSldViewPr>
      <p:cViewPr varScale="1">
        <p:scale>
          <a:sx n="80" d="100"/>
          <a:sy n="80" d="100"/>
        </p:scale>
        <p:origin x="192" y="5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D1FD2E8-510C-B244-9D0A-585B2F5F4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15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urcommons.ca/DocumentViewer/en/37-2/house/sitting-139/hansard" TargetMode="External"/><Relationship Id="rId7" Type="http://schemas.openxmlformats.org/officeDocument/2006/relationships/hyperlink" Target="https://nationalpost.com/news/politics/liberals-to-prorogue-parliament-until-fall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theglobeandmail.com/news/politics/harper-dismisses-senate-expenses-scandal-as-grounds-for-prorogation/article13872921/" TargetMode="External"/><Relationship Id="rId5" Type="http://schemas.openxmlformats.org/officeDocument/2006/relationships/hyperlink" Target="https://www.theglobeandmail.com/news/politics/harper-to-shut-down-parliament/article4300862/" TargetMode="External"/><Relationship Id="rId4" Type="http://schemas.openxmlformats.org/officeDocument/2006/relationships/hyperlink" Target="https://www.cbc.ca/news/canada/gg-agrees-to-suspend-parliament-until-january-1.705593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urcommons.ca/DocumentViewer/en/37-2/house/sitting-139/hansard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E440D-E647-1B42-84FD-6D8412760B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22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A010CB-21FA-E242-812F-6C5BC9F54030}" type="slidenum">
              <a:rPr lang="en-US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3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3463" y="381000"/>
            <a:ext cx="2898775" cy="2174875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2667001"/>
            <a:ext cx="6477001" cy="6213475"/>
          </a:xfrm>
        </p:spPr>
        <p:txBody>
          <a:bodyPr/>
          <a:lstStyle/>
          <a:p>
            <a:pPr eaLnBrk="1" hangingPunct="1">
              <a:defRPr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11092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A010CB-21FA-E242-812F-6C5BC9F54030}" type="slidenum">
              <a:rPr lang="en-US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3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3463" y="381000"/>
            <a:ext cx="2898775" cy="2174875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2667001"/>
            <a:ext cx="6477001" cy="6213475"/>
          </a:xfrm>
        </p:spPr>
        <p:txBody>
          <a:bodyPr/>
          <a:lstStyle/>
          <a:p>
            <a:pPr eaLnBrk="1" hangingPunct="1">
              <a:defRPr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481440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A010CB-21FA-E242-812F-6C5BC9F54030}" type="slidenum">
              <a:rPr lang="en-US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3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3463" y="381000"/>
            <a:ext cx="2898775" cy="2174875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999" y="2667001"/>
            <a:ext cx="6477001" cy="6213475"/>
          </a:xfrm>
        </p:spPr>
        <p:txBody>
          <a:bodyPr/>
          <a:lstStyle/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000" dirty="0"/>
              <a:t>This was a uniquely long prorogation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000" dirty="0"/>
              <a:t>2003: Also coincided with Paul Martin becoming new PM, but the leadership race had already happened pre-prorogation</a:t>
            </a:r>
          </a:p>
        </p:txBody>
      </p:sp>
    </p:spTree>
    <p:extLst>
      <p:ext uri="{BB962C8B-B14F-4D97-AF65-F5344CB8AC3E}">
        <p14:creationId xmlns:p14="http://schemas.microsoft.com/office/powerpoint/2010/main" val="1640257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07B42F-F75E-D3DA-FE53-261EEF4D0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5E7215-9AA7-54FB-DB13-14EC9FB9A3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A010CB-21FA-E242-812F-6C5BC9F54030}" type="slidenum">
              <a:rPr lang="en-US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37602" name="Rectangle 2">
            <a:extLst>
              <a:ext uri="{FF2B5EF4-FFF2-40B4-BE49-F238E27FC236}">
                <a16:creationId xmlns:a16="http://schemas.microsoft.com/office/drawing/2014/main" id="{0B2B7AF8-17DE-B721-BC7B-85D368013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3463" y="381000"/>
            <a:ext cx="2898775" cy="2174875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7603" name="Rectangle 3">
            <a:extLst>
              <a:ext uri="{FF2B5EF4-FFF2-40B4-BE49-F238E27FC236}">
                <a16:creationId xmlns:a16="http://schemas.microsoft.com/office/drawing/2014/main" id="{8690BC19-C0D4-4D12-C631-1AAA3C970B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0999" y="2667001"/>
            <a:ext cx="6477001" cy="6213475"/>
          </a:xfrm>
        </p:spPr>
        <p:txBody>
          <a:bodyPr/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CA" sz="1200" b="0" i="0" dirty="0">
                <a:solidFill>
                  <a:srgbClr val="101C38"/>
                </a:solidFill>
                <a:effectLst/>
                <a:latin typeface="IBM Plex Sans" panose="020F0502020204030204" pitchFamily="34" charset="0"/>
              </a:rPr>
              <a:t>For example, while there was partisan criticism of Chrétien’s prorogation in 2003—with then Canadian Alliance leader </a:t>
            </a:r>
            <a:r>
              <a:rPr lang="en-CA" sz="1200" b="0" i="0" u="sng" dirty="0">
                <a:solidFill>
                  <a:srgbClr val="101C38"/>
                </a:solidFill>
                <a:effectLst/>
                <a:latin typeface="IBM Plex Sans" panose="020F0502020204030204" pitchFamily="34" charset="0"/>
                <a:hlinkClick r:id="rId3"/>
              </a:rPr>
              <a:t>Harper</a:t>
            </a:r>
            <a:r>
              <a:rPr lang="en-CA" sz="1200" b="0" i="0" dirty="0">
                <a:solidFill>
                  <a:srgbClr val="101C38"/>
                </a:solidFill>
                <a:effectLst/>
                <a:latin typeface="IBM Plex Sans" panose="020F0502020204030204" pitchFamily="34" charset="0"/>
              </a:rPr>
              <a:t> calling it a decision to “get out of town just one step ahead of the sheriff” to avoid fallout over an upcoming auditors’ general report—it received minimal media attention.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CA" b="0" i="0" dirty="0">
                <a:solidFill>
                  <a:srgbClr val="101C38"/>
                </a:solidFill>
                <a:effectLst/>
                <a:latin typeface="IBM Plex Sans" panose="020B0503050203000203" pitchFamily="34" charset="0"/>
              </a:rPr>
              <a:t>In all four prorogations since 2008, Prime Ministers Harper and Trudeau were forced to respond to criticisms that prorogation was designed to avoid a </a:t>
            </a:r>
            <a:r>
              <a:rPr lang="en-CA" b="1" i="0" dirty="0">
                <a:solidFill>
                  <a:srgbClr val="101C38"/>
                </a:solidFill>
                <a:effectLst/>
                <a:latin typeface="IBM Plex Sans" panose="020B0503050203000203" pitchFamily="34" charset="0"/>
              </a:rPr>
              <a:t>negative political outcome</a:t>
            </a:r>
            <a:r>
              <a:rPr lang="en-CA" b="0" i="0" dirty="0">
                <a:solidFill>
                  <a:srgbClr val="101C38"/>
                </a:solidFill>
                <a:effectLst/>
                <a:latin typeface="IBM Plex Sans" panose="020B0503050203000203" pitchFamily="34" charset="0"/>
              </a:rPr>
              <a:t>: 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CA" b="0" i="0" dirty="0">
                <a:solidFill>
                  <a:srgbClr val="101C38"/>
                </a:solidFill>
                <a:effectLst/>
                <a:latin typeface="IBM Plex Sans" panose="020B0503050203000203" pitchFamily="34" charset="0"/>
              </a:rPr>
              <a:t>a non-confidence vote (</a:t>
            </a:r>
            <a:r>
              <a:rPr lang="en-CA" b="0" i="0" u="sng" dirty="0">
                <a:solidFill>
                  <a:srgbClr val="101C38"/>
                </a:solidFill>
                <a:effectLst/>
                <a:latin typeface="IBM Plex Sans" panose="020B0503050203000203" pitchFamily="34" charset="0"/>
                <a:hlinkClick r:id="rId4"/>
              </a:rPr>
              <a:t>2008</a:t>
            </a:r>
            <a:r>
              <a:rPr lang="en-CA" b="0" i="0" dirty="0">
                <a:solidFill>
                  <a:srgbClr val="101C38"/>
                </a:solidFill>
                <a:effectLst/>
                <a:latin typeface="IBM Plex Sans" panose="020B0503050203000203" pitchFamily="34" charset="0"/>
              </a:rPr>
              <a:t>), 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CA" b="0" i="0" dirty="0">
                <a:solidFill>
                  <a:srgbClr val="101C38"/>
                </a:solidFill>
                <a:effectLst/>
                <a:latin typeface="IBM Plex Sans" panose="020B0503050203000203" pitchFamily="34" charset="0"/>
              </a:rPr>
              <a:t>committee revelations about Afghan detainees (</a:t>
            </a:r>
            <a:r>
              <a:rPr lang="en-CA" b="0" i="0" u="sng" dirty="0">
                <a:solidFill>
                  <a:srgbClr val="101C38"/>
                </a:solidFill>
                <a:effectLst/>
                <a:latin typeface="IBM Plex Sans" panose="020B0503050203000203" pitchFamily="34" charset="0"/>
                <a:hlinkClick r:id="rId5"/>
              </a:rPr>
              <a:t>2009</a:t>
            </a:r>
            <a:r>
              <a:rPr lang="en-CA" b="0" i="0" dirty="0">
                <a:solidFill>
                  <a:srgbClr val="101C38"/>
                </a:solidFill>
                <a:effectLst/>
                <a:latin typeface="IBM Plex Sans" panose="020B0503050203000203" pitchFamily="34" charset="0"/>
              </a:rPr>
              <a:t>), 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CA" b="0" i="0" dirty="0">
                <a:solidFill>
                  <a:srgbClr val="101C38"/>
                </a:solidFill>
                <a:effectLst/>
                <a:latin typeface="IBM Plex Sans" panose="020B0503050203000203" pitchFamily="34" charset="0"/>
              </a:rPr>
              <a:t>questions regarding the Senate expense scandal (</a:t>
            </a:r>
            <a:r>
              <a:rPr lang="en-CA" b="0" i="0" u="sng" dirty="0">
                <a:solidFill>
                  <a:srgbClr val="101C38"/>
                </a:solidFill>
                <a:effectLst/>
                <a:latin typeface="IBM Plex Sans" panose="020B0503050203000203" pitchFamily="34" charset="0"/>
                <a:hlinkClick r:id="rId6"/>
              </a:rPr>
              <a:t>2013</a:t>
            </a:r>
            <a:r>
              <a:rPr lang="en-CA" b="0" i="0" dirty="0">
                <a:solidFill>
                  <a:srgbClr val="101C38"/>
                </a:solidFill>
                <a:effectLst/>
                <a:latin typeface="IBM Plex Sans" panose="020B0503050203000203" pitchFamily="34" charset="0"/>
              </a:rPr>
              <a:t>), </a:t>
            </a:r>
          </a:p>
          <a:p>
            <a:pPr marL="628650" lvl="1" indent="-171450" algn="l">
              <a:buFont typeface="Arial" panose="020B0604020202020204" pitchFamily="34" charset="0"/>
              <a:buChar char="•"/>
            </a:pPr>
            <a:r>
              <a:rPr lang="en-CA" b="0" i="0" dirty="0">
                <a:solidFill>
                  <a:srgbClr val="101C38"/>
                </a:solidFill>
                <a:effectLst/>
                <a:latin typeface="IBM Plex Sans" panose="020B0503050203000203" pitchFamily="34" charset="0"/>
              </a:rPr>
              <a:t>committee hearings regarding the WE Charity scandal (</a:t>
            </a:r>
            <a:r>
              <a:rPr lang="en-CA" b="0" i="0" u="sng" dirty="0">
                <a:solidFill>
                  <a:srgbClr val="101C38"/>
                </a:solidFill>
                <a:effectLst/>
                <a:latin typeface="IBM Plex Sans" panose="020B0503050203000203" pitchFamily="34" charset="0"/>
                <a:hlinkClick r:id="rId7"/>
              </a:rPr>
              <a:t>2020</a:t>
            </a:r>
            <a:r>
              <a:rPr lang="en-CA" b="0" i="0" dirty="0">
                <a:solidFill>
                  <a:srgbClr val="101C38"/>
                </a:solidFill>
                <a:effectLst/>
                <a:latin typeface="IBM Plex Sans" panose="020B0503050203000203" pitchFamily="34" charset="0"/>
              </a:rPr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b="0" i="0" dirty="0">
                <a:solidFill>
                  <a:srgbClr val="101C38"/>
                </a:solidFill>
                <a:effectLst/>
                <a:latin typeface="IBM Plex Sans" panose="020F0502020204030204" pitchFamily="34" charset="0"/>
              </a:rPr>
              <a:t>2008 and 2025: Looming but </a:t>
            </a:r>
            <a:r>
              <a:rPr lang="en-CA" sz="1200" b="1" i="0" dirty="0">
                <a:solidFill>
                  <a:srgbClr val="101C38"/>
                </a:solidFill>
                <a:effectLst/>
                <a:latin typeface="IBM Plex Sans" panose="020F0502020204030204" pitchFamily="34" charset="0"/>
              </a:rPr>
              <a:t>different</a:t>
            </a:r>
            <a:r>
              <a:rPr lang="en-CA" sz="1200" b="0" i="0" dirty="0">
                <a:solidFill>
                  <a:srgbClr val="101C38"/>
                </a:solidFill>
                <a:effectLst/>
                <a:latin typeface="IBM Plex Sans" panose="020F0502020204030204" pitchFamily="34" charset="0"/>
              </a:rPr>
              <a:t> non-confidence votes</a:t>
            </a:r>
          </a:p>
        </p:txBody>
      </p:sp>
    </p:spTree>
    <p:extLst>
      <p:ext uri="{BB962C8B-B14F-4D97-AF65-F5344CB8AC3E}">
        <p14:creationId xmlns:p14="http://schemas.microsoft.com/office/powerpoint/2010/main" val="129683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07B42F-F75E-D3DA-FE53-261EEF4D0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C5E7215-9AA7-54FB-DB13-14EC9FB9A3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A010CB-21FA-E242-812F-6C5BC9F54030}" type="slidenum">
              <a:rPr lang="en-US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37602" name="Rectangle 2">
            <a:extLst>
              <a:ext uri="{FF2B5EF4-FFF2-40B4-BE49-F238E27FC236}">
                <a16:creationId xmlns:a16="http://schemas.microsoft.com/office/drawing/2014/main" id="{0B2B7AF8-17DE-B721-BC7B-85D368013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03463" y="381000"/>
            <a:ext cx="2898775" cy="2174875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37603" name="Rectangle 3">
            <a:extLst>
              <a:ext uri="{FF2B5EF4-FFF2-40B4-BE49-F238E27FC236}">
                <a16:creationId xmlns:a16="http://schemas.microsoft.com/office/drawing/2014/main" id="{8690BC19-C0D4-4D12-C631-1AAA3C970B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0999" y="2667001"/>
            <a:ext cx="6477001" cy="6213475"/>
          </a:xfrm>
        </p:spPr>
        <p:txBody>
          <a:bodyPr/>
          <a:lstStyle/>
          <a:p>
            <a:pPr algn="l"/>
            <a:r>
              <a:rPr lang="en-CA" sz="1200" b="0" i="0" dirty="0">
                <a:solidFill>
                  <a:srgbClr val="101C38"/>
                </a:solidFill>
                <a:effectLst/>
                <a:latin typeface="IBM Plex Sans" panose="020F0502020204030204" pitchFamily="34" charset="0"/>
              </a:rPr>
              <a:t>Looming but </a:t>
            </a:r>
            <a:r>
              <a:rPr lang="en-CA" sz="1200" b="1" i="0" dirty="0">
                <a:solidFill>
                  <a:srgbClr val="101C38"/>
                </a:solidFill>
                <a:effectLst/>
                <a:latin typeface="IBM Plex Sans" panose="020F0502020204030204" pitchFamily="34" charset="0"/>
              </a:rPr>
              <a:t>different</a:t>
            </a:r>
            <a:r>
              <a:rPr lang="en-CA" sz="1200" b="0" i="0" dirty="0">
                <a:solidFill>
                  <a:srgbClr val="101C38"/>
                </a:solidFill>
                <a:effectLst/>
                <a:latin typeface="IBM Plex Sans" panose="020F0502020204030204" pitchFamily="34" charset="0"/>
              </a:rPr>
              <a:t> non-confidence votes</a:t>
            </a:r>
          </a:p>
          <a:p>
            <a:pPr algn="l"/>
            <a:endParaRPr lang="en-CA" sz="1200" b="0" i="0" dirty="0">
              <a:solidFill>
                <a:srgbClr val="101C38"/>
              </a:solidFill>
              <a:effectLst/>
              <a:latin typeface="IBM Plex Sans" panose="020F0502020204030204" pitchFamily="34" charset="0"/>
            </a:endParaRPr>
          </a:p>
          <a:p>
            <a:pPr algn="l"/>
            <a:r>
              <a:rPr lang="en-CA" sz="1200" b="0" i="0" dirty="0">
                <a:solidFill>
                  <a:srgbClr val="101C38"/>
                </a:solidFill>
                <a:effectLst/>
                <a:latin typeface="IBM Plex Sans" panose="020F0502020204030204" pitchFamily="34" charset="0"/>
              </a:rPr>
              <a:t>For example, while there was partisan criticism of Chrétien’s prorogation in 2003—with then Canadian Alliance leader </a:t>
            </a:r>
            <a:r>
              <a:rPr lang="en-CA" sz="1200" b="0" i="0" u="sng" dirty="0">
                <a:solidFill>
                  <a:srgbClr val="101C38"/>
                </a:solidFill>
                <a:effectLst/>
                <a:latin typeface="IBM Plex Sans" panose="020F0502020204030204" pitchFamily="34" charset="0"/>
                <a:hlinkClick r:id="rId3"/>
              </a:rPr>
              <a:t>Harper</a:t>
            </a:r>
            <a:r>
              <a:rPr lang="en-CA" sz="1200" b="0" i="0" dirty="0">
                <a:solidFill>
                  <a:srgbClr val="101C38"/>
                </a:solidFill>
                <a:effectLst/>
                <a:latin typeface="IBM Plex Sans" panose="020F0502020204030204" pitchFamily="34" charset="0"/>
              </a:rPr>
              <a:t> calling it a decision to “get out of town just one step ahead of the sheriff” to avoid fallout over an upcoming auditors’ general report—it received minimal media attention.</a:t>
            </a:r>
          </a:p>
          <a:p>
            <a:br>
              <a:rPr lang="en-CA" sz="1200" dirty="0"/>
            </a:b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41927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C49FD8-AF9A-CE4D-BCEF-6B560B28B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72022-48F0-A84F-8B8C-83C8B6492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8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EAE1E-9E04-CF45-94E2-F78D0D48DF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9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BC345-BEF7-564D-AA1E-AC4C239EB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4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59A7BF-EB8C-6E49-B0C4-8FAE34D9A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51F0E-F187-D845-8AA2-A2046C619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1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F7B155-1690-EE42-8483-89D7E5B54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40365-FE9D-6B43-B7D6-BC9F22A6D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1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D8015B-203D-FA4C-ADF9-13A52C59B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3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0A5993-FD7B-2641-8443-1FCE3C73E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0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ea typeface="+mn-ea"/>
              <a:cs typeface="+mn-cs"/>
            </a:endParaRPr>
          </a:p>
        </p:txBody>
      </p:sp>
      <p:sp>
        <p:nvSpPr>
          <p:cNvPr id="6" name="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CA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F1B7FF-4F20-8A48-AB3E-130A51B8A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88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4E9980D-60C3-4D4C-8947-A4CD52EF8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09" r:id="rId2"/>
    <p:sldLayoutId id="2147483916" r:id="rId3"/>
    <p:sldLayoutId id="2147483910" r:id="rId4"/>
    <p:sldLayoutId id="2147483917" r:id="rId5"/>
    <p:sldLayoutId id="2147483911" r:id="rId6"/>
    <p:sldLayoutId id="2147483918" r:id="rId7"/>
    <p:sldLayoutId id="2147483919" r:id="rId8"/>
    <p:sldLayoutId id="2147483920" r:id="rId9"/>
    <p:sldLayoutId id="2147483912" r:id="rId10"/>
    <p:sldLayoutId id="214748391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charset="0"/>
          <a:ea typeface="ＭＳ Ｐゴシック" charset="0"/>
          <a:cs typeface="ＭＳ Ｐゴシック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charset="0"/>
        <a:buChar char="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charset="0"/>
        <a:buChar char="◦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charset="0"/>
        <a:buChar char="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charset="0"/>
        <a:buChar char="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charset="0"/>
        <a:buChar char="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titutionalstudies.ca/2017/09/governor-general-of-canada-the-role-the-myth-the-legend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ourcommons.ca/procedure/procedure-and-practice-3/ch_08_6-e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hehub.ca/2024/12/02/dave-snow-will-justin-trudeau-prorogue-parliament-in-the-new-year-history-shows-theres-little-political-cost-to-the-practic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hub.ca/2024/12/02/dave-snow-will-justin-trudeau-prorogue-parliament-in-the-new-year-history-shows-theres-little-political-cost-to-the-practice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0145" y="1092102"/>
            <a:ext cx="7643855" cy="175758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effectLst/>
              </a:rPr>
              <a:t>Prorogation: </a:t>
            </a:r>
            <a:br>
              <a:rPr lang="en-US" b="1" dirty="0">
                <a:effectLst/>
              </a:rPr>
            </a:br>
            <a:r>
              <a:rPr lang="en-US" b="1" dirty="0">
                <a:effectLst/>
              </a:rPr>
              <a:t>Historical Context</a:t>
            </a:r>
            <a:endParaRPr lang="en-CA" dirty="0">
              <a:effectLst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133600" y="3418114"/>
            <a:ext cx="6185973" cy="1082227"/>
          </a:xfrm>
          <a:prstGeom prst="rect">
            <a:avLst/>
          </a:prstGeom>
        </p:spPr>
        <p:txBody>
          <a:bodyPr tIns="0">
            <a:noAutofit/>
          </a:bodyPr>
          <a:lstStyle>
            <a:lvl1pPr marL="27432" indent="0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600" kern="120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3200" b="1" dirty="0"/>
              <a:t>Dave Snow 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i="1" dirty="0"/>
              <a:t>Runnymede Society </a:t>
            </a:r>
            <a:br>
              <a:rPr lang="en-US" sz="3200" b="1" i="1" dirty="0"/>
            </a:br>
            <a:r>
              <a:rPr lang="en-US" sz="3200" b="1" i="1" dirty="0"/>
              <a:t>Law &amp; Freedom Conference</a:t>
            </a:r>
          </a:p>
          <a:p>
            <a:pPr algn="ctr"/>
            <a:r>
              <a:rPr lang="en-US" sz="3200" dirty="0"/>
              <a:t>February 8</a:t>
            </a:r>
            <a:r>
              <a:rPr lang="en-US" sz="3200"/>
              <a:t>, 2025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7177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3" name="Rectangle 3"/>
          <p:cNvSpPr>
            <a:spLocks noGrp="1" noChangeArrowheads="1"/>
          </p:cNvSpPr>
          <p:nvPr>
            <p:ph idx="1"/>
          </p:nvPr>
        </p:nvSpPr>
        <p:spPr>
          <a:xfrm>
            <a:off x="1151753" y="1024499"/>
            <a:ext cx="7632973" cy="5517232"/>
          </a:xfrm>
        </p:spPr>
        <p:txBody>
          <a:bodyPr rtlCol="0">
            <a:normAutofit/>
          </a:bodyPr>
          <a:lstStyle/>
          <a:p>
            <a:r>
              <a:rPr lang="en-CA" dirty="0"/>
              <a:t>Terminates a parliamentary session, puts an end to parliamentary business</a:t>
            </a:r>
          </a:p>
          <a:p>
            <a:pPr lvl="1"/>
            <a:r>
              <a:rPr lang="en-CA" dirty="0"/>
              <a:t>Government bills die on the order paper</a:t>
            </a:r>
          </a:p>
          <a:p>
            <a:pPr lvl="1"/>
            <a:r>
              <a:rPr lang="en-CA" dirty="0"/>
              <a:t>Committees “cease to exist” and are reconstituted in the next session</a:t>
            </a:r>
          </a:p>
          <a:p>
            <a:r>
              <a:rPr lang="en-CA" dirty="0"/>
              <a:t>Proclaimed by Governor General, but made on advice of PM</a:t>
            </a:r>
          </a:p>
          <a:p>
            <a:pPr lvl="1"/>
            <a:r>
              <a:rPr lang="en-CA" dirty="0"/>
              <a:t>In practice, advice is always taken</a:t>
            </a:r>
          </a:p>
          <a:p>
            <a:r>
              <a:rPr lang="en-CA" dirty="0"/>
              <a:t>Throne speech marks beginning of a new session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444121" y="8965"/>
            <a:ext cx="7498080" cy="1143000"/>
          </a:xfrm>
        </p:spPr>
        <p:txBody>
          <a:bodyPr/>
          <a:lstStyle/>
          <a:p>
            <a:r>
              <a:rPr lang="en-US" dirty="0">
                <a:latin typeface="Tahoma" charset="0"/>
              </a:rPr>
              <a:t>What is Prorogation?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4586D3-3558-BA83-20A7-85675FDF04A5}"/>
              </a:ext>
            </a:extLst>
          </p:cNvPr>
          <p:cNvSpPr txBox="1"/>
          <p:nvPr/>
        </p:nvSpPr>
        <p:spPr>
          <a:xfrm>
            <a:off x="1219199" y="6310898"/>
            <a:ext cx="7498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https://www.constitutionalstudies.ca/2017/09/governor-general-of-canada-the-role-the-myth-the-legend/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1200" dirty="0">
                <a:solidFill>
                  <a:schemeClr val="bg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https://www.ourcommons.ca/procedure/procedure-and-practice-3/ch_08_6-e.html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498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3" name="Rectangle 3"/>
          <p:cNvSpPr>
            <a:spLocks noGrp="1" noChangeArrowheads="1"/>
          </p:cNvSpPr>
          <p:nvPr>
            <p:ph idx="1"/>
          </p:nvPr>
        </p:nvSpPr>
        <p:spPr>
          <a:xfrm>
            <a:off x="1331640" y="1340768"/>
            <a:ext cx="7632973" cy="5183857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Since 1984 election, 13 total prorogations across the 12 Parliaments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Harper and Chretien: 4 each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Mulroney: 3 times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Trudeau: 2 times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Mostly routine, until 2008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Since 2008: spike in media interest in every prorogation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en-US" dirty="0">
                <a:latin typeface="Tahoma" charset="0"/>
              </a:rPr>
              <a:t>Stats on Prorogations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E61B9C-EEC1-38AF-0289-A860A0CF71EC}"/>
              </a:ext>
            </a:extLst>
          </p:cNvPr>
          <p:cNvSpPr txBox="1"/>
          <p:nvPr/>
        </p:nvSpPr>
        <p:spPr>
          <a:xfrm>
            <a:off x="1219199" y="6310898"/>
            <a:ext cx="7498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https://thehub.ca/2024/12/02/dave-snow-will-justin-trudeau-prorogue-parliament-in-the-new-year-history-shows-theres-little-political-cost-to-the-practice/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02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6D58AC1-8547-5A3E-CC4A-DC36A335156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5991"/>
          <a:stretch/>
        </p:blipFill>
        <p:spPr>
          <a:xfrm>
            <a:off x="1499280" y="1117830"/>
            <a:ext cx="7162800" cy="4407877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BC97916-411E-C5B0-2C0C-AF608880F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-11723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ahoma" charset="0"/>
              </a:rPr>
              <a:t># of Days Prorogued, 1986-2025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2E824907-A165-6A2F-3CDF-0D9C0B092A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1624" y="5562600"/>
            <a:ext cx="7821613" cy="9906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/>
              <a:t>Average 39 days (54 since 2003)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/>
              <a:t>Trudeau’s 77: doesn’t include 20 days Parliament was adjourned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26991F-EB7A-0DD1-A29D-F7C33740A7AC}"/>
              </a:ext>
            </a:extLst>
          </p:cNvPr>
          <p:cNvSpPr txBox="1"/>
          <p:nvPr/>
        </p:nvSpPr>
        <p:spPr>
          <a:xfrm>
            <a:off x="1219199" y="6400800"/>
            <a:ext cx="749808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bg1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https://thehub.ca/2024/12/02/dave-snow-will-justin-trudeau-prorogue-parliament-in-the-new-year-history-shows-theres-little-political-cost-to-the-practice/</a:t>
            </a:r>
            <a:endParaRPr lang="en-US" sz="105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796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73390B4A-939C-4185-2524-BEEFA764F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3" name="Rectangle 3">
            <a:extLst>
              <a:ext uri="{FF2B5EF4-FFF2-40B4-BE49-F238E27FC236}">
                <a16:creationId xmlns:a16="http://schemas.microsoft.com/office/drawing/2014/main" id="{3EFE2CFE-BC46-B4CB-840A-83BAB06EAA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31640" y="1340768"/>
            <a:ext cx="7632973" cy="4831432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3000" dirty="0"/>
              <a:t>Chrétien 2003: Upcoming AG report on sponsorship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Harper 2008: Coalition crisis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rgbClr val="C00000"/>
                </a:solidFill>
              </a:rPr>
              <a:t>Looming non-confidence vote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Harper 2009: Afghan Detainees committee, appointment of Senators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Harper 2013: Senate expense scandal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Trudeau 2020: WE Charity committee investigation</a:t>
            </a:r>
          </a:p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/>
              <a:t>Trudeau 2025: Liberal leadership change</a:t>
            </a:r>
          </a:p>
          <a:p>
            <a:pPr lvl="1" eaLnBrk="1" fontAlgn="auto" hangingPunct="1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solidFill>
                  <a:srgbClr val="C00000"/>
                </a:solidFill>
              </a:rPr>
              <a:t>Looming non-confidence vote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E91A8FD-A4DD-F285-CE88-6D1750084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en-US" dirty="0">
                <a:latin typeface="Tahoma" charset="0"/>
              </a:rPr>
              <a:t>Controversial Prorogations</a:t>
            </a:r>
          </a:p>
        </p:txBody>
      </p:sp>
    </p:spTree>
    <p:extLst>
      <p:ext uri="{BB962C8B-B14F-4D97-AF65-F5344CB8AC3E}">
        <p14:creationId xmlns:p14="http://schemas.microsoft.com/office/powerpoint/2010/main" val="3708458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>
          <a:extLst>
            <a:ext uri="{FF2B5EF4-FFF2-40B4-BE49-F238E27FC236}">
              <a16:creationId xmlns:a16="http://schemas.microsoft.com/office/drawing/2014/main" id="{73390B4A-939C-4185-2524-BEEFA764FD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3" name="Rectangle 3">
            <a:extLst>
              <a:ext uri="{FF2B5EF4-FFF2-40B4-BE49-F238E27FC236}">
                <a16:creationId xmlns:a16="http://schemas.microsoft.com/office/drawing/2014/main" id="{3EFE2CFE-BC46-B4CB-840A-83BAB06EAA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31640" y="1340768"/>
            <a:ext cx="7632973" cy="518385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sz="3000" dirty="0"/>
              <a:t>Harper (2009, 2013) and Trudeau (2021) used similar justifications: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/>
              <a:t>Technical</a:t>
            </a:r>
            <a:r>
              <a:rPr lang="en-US" dirty="0"/>
              <a:t>: recalibrate, refresh, reset agenda</a:t>
            </a:r>
          </a:p>
          <a:p>
            <a:pPr lvl="1" eaLnBrk="1" fontAlgn="auto" hangingPunct="1">
              <a:lnSpc>
                <a:spcPct val="11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/>
              <a:t>Policy-driven</a:t>
            </a:r>
            <a:r>
              <a:rPr lang="en-US" dirty="0"/>
              <a:t>: Focus on the economy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/>
              <a:t>Harper 2008</a:t>
            </a:r>
            <a:r>
              <a:rPr lang="en-US" dirty="0"/>
              <a:t>: Conceded it was about stopping coalition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/>
              <a:t>Trudeau 2025: </a:t>
            </a:r>
            <a:r>
              <a:rPr lang="en-US" dirty="0"/>
              <a:t>Conceded it was to allow time for a leadership race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b="1" dirty="0">
                <a:solidFill>
                  <a:schemeClr val="accent3"/>
                </a:solidFill>
              </a:rPr>
              <a:t>Unprecedented change in 2025</a:t>
            </a:r>
            <a:r>
              <a:rPr lang="en-US" dirty="0"/>
              <a:t>: Federal Court agrees to hear legal challenge</a:t>
            </a:r>
            <a:endParaRPr lang="en-US" b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E91A8FD-A4DD-F285-CE88-6D1750084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</p:spPr>
        <p:txBody>
          <a:bodyPr/>
          <a:lstStyle/>
          <a:p>
            <a:r>
              <a:rPr lang="en-US" dirty="0">
                <a:latin typeface="Tahoma" charset="0"/>
              </a:rPr>
              <a:t>Justifying Prorogations</a:t>
            </a:r>
          </a:p>
        </p:txBody>
      </p:sp>
    </p:spTree>
    <p:extLst>
      <p:ext uri="{BB962C8B-B14F-4D97-AF65-F5344CB8AC3E}">
        <p14:creationId xmlns:p14="http://schemas.microsoft.com/office/powerpoint/2010/main" val="1166021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22020</TotalTime>
  <Words>528</Words>
  <Application>Microsoft Macintosh PowerPoint</Application>
  <PresentationFormat>On-screen Show (4:3)</PresentationFormat>
  <Paragraphs>61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Gill Sans MT</vt:lpstr>
      <vt:lpstr>IBM Plex Sans</vt:lpstr>
      <vt:lpstr>Tahoma</vt:lpstr>
      <vt:lpstr>Verdana</vt:lpstr>
      <vt:lpstr>Wingdings 2</vt:lpstr>
      <vt:lpstr>Solstice</vt:lpstr>
      <vt:lpstr>Prorogation:  Historical Context</vt:lpstr>
      <vt:lpstr>What is Prorogation?</vt:lpstr>
      <vt:lpstr>Stats on Prorogations</vt:lpstr>
      <vt:lpstr># of Days Prorogued, 1986-2025</vt:lpstr>
      <vt:lpstr>Controversial Prorogations</vt:lpstr>
      <vt:lpstr>Justifying Prorogations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Dave Snow</cp:lastModifiedBy>
  <cp:revision>1620</cp:revision>
  <cp:lastPrinted>2011-01-18T14:08:36Z</cp:lastPrinted>
  <dcterms:created xsi:type="dcterms:W3CDTF">2012-01-08T16:17:36Z</dcterms:created>
  <dcterms:modified xsi:type="dcterms:W3CDTF">2025-02-06T18:49:19Z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